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259" r:id="rId5"/>
    <p:sldId id="260" r:id="rId6"/>
    <p:sldId id="261" r:id="rId7"/>
    <p:sldId id="262" r:id="rId8"/>
    <p:sldId id="263" r:id="rId9"/>
    <p:sldId id="267" r:id="rId10"/>
    <p:sldId id="268" r:id="rId11"/>
    <p:sldId id="269" r:id="rId12"/>
    <p:sldId id="270" r:id="rId13"/>
    <p:sldId id="271" r:id="rId14"/>
    <p:sldId id="272" r:id="rId15"/>
    <p:sldId id="273" r:id="rId16"/>
    <p:sldId id="274" r:id="rId17"/>
    <p:sldId id="284" r:id="rId18"/>
    <p:sldId id="276" r:id="rId19"/>
    <p:sldId id="277" r:id="rId20"/>
    <p:sldId id="278" r:id="rId21"/>
    <p:sldId id="279" r:id="rId22"/>
    <p:sldId id="280" r:id="rId23"/>
    <p:sldId id="281" r:id="rId24"/>
    <p:sldId id="282" r:id="rId25"/>
    <p:sldId id="283" r:id="rId26"/>
    <p:sldId id="285" r:id="rId27"/>
    <p:sldId id="286" r:id="rId28"/>
    <p:sldId id="287" r:id="rId29"/>
    <p:sldId id="288" r:id="rId30"/>
    <p:sldId id="289" r:id="rId31"/>
    <p:sldId id="290" r:id="rId32"/>
    <p:sldId id="291" r:id="rId33"/>
    <p:sldId id="293" r:id="rId34"/>
    <p:sldId id="294" r:id="rId35"/>
    <p:sldId id="295" r:id="rId36"/>
    <p:sldId id="296" r:id="rId37"/>
    <p:sldId id="300" r:id="rId38"/>
    <p:sldId id="297" r:id="rId39"/>
    <p:sldId id="298" r:id="rId40"/>
    <p:sldId id="299"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9" r:id="rId59"/>
    <p:sldId id="320" r:id="rId60"/>
    <p:sldId id="322" r:id="rId61"/>
    <p:sldId id="26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7538A3-20E9-444A-954B-93DF0BBF2551}" type="datetimeFigureOut">
              <a:rPr lang="en-IN" smtClean="0"/>
              <a:pPr/>
              <a:t>19-11-2010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49040-3589-48D5-8DDC-39D769B85BD8}"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2C216FAC-D838-455E-8992-B2D5FC40B70B}" type="slidenum">
              <a:rPr lang="en-US" smtClean="0"/>
              <a:pPr/>
              <a:t>58</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
        <p:nvSpPr>
          <p:cNvPr id="132101" name="Header Placeholder 5"/>
          <p:cNvSpPr>
            <a:spLocks noGrp="1"/>
          </p:cNvSpPr>
          <p:nvPr>
            <p:ph type="hdr" sz="quarter"/>
          </p:nvPr>
        </p:nvSpPr>
        <p:spPr>
          <a:noFill/>
        </p:spPr>
        <p:txBody>
          <a:bodyPr/>
          <a:lstStyle/>
          <a:p>
            <a:r>
              <a:rPr lang="en-US" smtClean="0"/>
              <a:t>Failure due to FIRE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0AD29F7-2B97-476B-ACBC-7F4654C6522E}" type="slidenum">
              <a:rPr lang="en-US" smtClean="0"/>
              <a:pPr/>
              <a:t>59</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a:spcBef>
                <a:spcPct val="0"/>
              </a:spcBef>
            </a:pPr>
            <a:endParaRPr lang="en-US" smtClean="0"/>
          </a:p>
        </p:txBody>
      </p:sp>
      <p:sp>
        <p:nvSpPr>
          <p:cNvPr id="154629" name="Header Placeholder 5"/>
          <p:cNvSpPr>
            <a:spLocks noGrp="1"/>
          </p:cNvSpPr>
          <p:nvPr>
            <p:ph type="hdr" sz="quarter"/>
          </p:nvPr>
        </p:nvSpPr>
        <p:spPr>
          <a:noFill/>
        </p:spPr>
        <p:txBody>
          <a:bodyPr/>
          <a:lstStyle/>
          <a:p>
            <a:r>
              <a:rPr lang="en-US" smtClean="0"/>
              <a:t>Failure due to FIRE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124F3C5B-0558-4942-97A0-31822FEE853A}"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a:bodyPr>
          <a:lstStyle/>
          <a:p>
            <a:r>
              <a:rPr lang="en-US" sz="6000" dirty="0" smtClean="0">
                <a:solidFill>
                  <a:schemeClr val="accent6"/>
                </a:solidFill>
              </a:rPr>
              <a:t>SEMINAR-I</a:t>
            </a:r>
            <a:endParaRPr lang="en-IN" sz="6000" dirty="0">
              <a:solidFill>
                <a:schemeClr val="accent6"/>
              </a:solidFill>
            </a:endParaRPr>
          </a:p>
        </p:txBody>
      </p:sp>
      <p:sp>
        <p:nvSpPr>
          <p:cNvPr id="3" name="Subtitle 2"/>
          <p:cNvSpPr>
            <a:spLocks noGrp="1"/>
          </p:cNvSpPr>
          <p:nvPr>
            <p:ph type="subTitle" idx="1"/>
          </p:nvPr>
        </p:nvSpPr>
        <p:spPr>
          <a:xfrm>
            <a:off x="1447800" y="1905000"/>
            <a:ext cx="6400800" cy="4419600"/>
          </a:xfrm>
        </p:spPr>
        <p:txBody>
          <a:bodyPr>
            <a:normAutofit lnSpcReduction="10000"/>
          </a:bodyPr>
          <a:lstStyle/>
          <a:p>
            <a:r>
              <a:rPr lang="en-US" dirty="0" smtClean="0">
                <a:solidFill>
                  <a:srgbClr val="002060"/>
                </a:solidFill>
              </a:rPr>
              <a:t>STRUCTURAL BEHAVIOUR OF HIGH STRENGTH CONCRETE COLUMNS EXPOSED TO FIRE</a:t>
            </a:r>
          </a:p>
          <a:p>
            <a:endParaRPr lang="en-US" dirty="0" smtClean="0">
              <a:solidFill>
                <a:srgbClr val="00B050"/>
              </a:solidFill>
            </a:endParaRPr>
          </a:p>
          <a:p>
            <a:r>
              <a:rPr lang="en-US" dirty="0" smtClean="0">
                <a:solidFill>
                  <a:srgbClr val="00B050"/>
                </a:solidFill>
              </a:rPr>
              <a:t>PREPRARED </a:t>
            </a:r>
          </a:p>
          <a:p>
            <a:r>
              <a:rPr lang="en-US" dirty="0" smtClean="0">
                <a:solidFill>
                  <a:srgbClr val="00B050"/>
                </a:solidFill>
              </a:rPr>
              <a:t>BY</a:t>
            </a:r>
          </a:p>
          <a:p>
            <a:r>
              <a:rPr lang="en-US" dirty="0" smtClean="0">
                <a:solidFill>
                  <a:srgbClr val="00B050"/>
                </a:solidFill>
              </a:rPr>
              <a:t>VISHAL A. KEVAT</a:t>
            </a:r>
          </a:p>
          <a:p>
            <a:r>
              <a:rPr lang="en-US" dirty="0" smtClean="0">
                <a:solidFill>
                  <a:srgbClr val="00B050"/>
                </a:solidFill>
              </a:rPr>
              <a:t>(SD 0709)</a:t>
            </a:r>
            <a:endParaRPr lang="en-IN" dirty="0">
              <a:solidFill>
                <a:srgbClr val="00B050"/>
              </a:solidFill>
            </a:endParaRPr>
          </a:p>
        </p:txBody>
      </p:sp>
      <p:pic>
        <p:nvPicPr>
          <p:cNvPr id="1026" name="Picture 2"/>
          <p:cNvPicPr>
            <a:picLocks noChangeAspect="1" noChangeArrowheads="1"/>
          </p:cNvPicPr>
          <p:nvPr/>
        </p:nvPicPr>
        <p:blipFill>
          <a:blip r:embed="rId2" cstate="print"/>
          <a:srcRect/>
          <a:stretch>
            <a:fillRect/>
          </a:stretch>
        </p:blipFill>
        <p:spPr bwMode="auto">
          <a:xfrm>
            <a:off x="7239000" y="3581400"/>
            <a:ext cx="14478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THERMAL MISMATCH</a:t>
            </a:r>
            <a:endParaRPr lang="en-IN" dirty="0">
              <a:solidFill>
                <a:srgbClr val="7030A0"/>
              </a:solidFill>
            </a:endParaRPr>
          </a:p>
        </p:txBody>
      </p:sp>
      <p:sp>
        <p:nvSpPr>
          <p:cNvPr id="3" name="Content Placeholder 2"/>
          <p:cNvSpPr>
            <a:spLocks noGrp="1"/>
          </p:cNvSpPr>
          <p:nvPr>
            <p:ph idx="1"/>
          </p:nvPr>
        </p:nvSpPr>
        <p:spPr>
          <a:xfrm>
            <a:off x="457200" y="1524000"/>
            <a:ext cx="8229600" cy="4525963"/>
          </a:xfrm>
        </p:spPr>
        <p:txBody>
          <a:bodyPr>
            <a:normAutofit/>
          </a:bodyPr>
          <a:lstStyle/>
          <a:p>
            <a:r>
              <a:rPr lang="en-IN" sz="2400" dirty="0" smtClean="0"/>
              <a:t>When a low strength concrete member is exposed to fire, the temperature gradient across the depth of the section will be built up.</a:t>
            </a:r>
          </a:p>
          <a:p>
            <a:endParaRPr lang="en-IN" sz="2400" dirty="0" smtClean="0"/>
          </a:p>
          <a:p>
            <a:r>
              <a:rPr lang="en-IN" sz="2400" dirty="0" smtClean="0"/>
              <a:t>The thermal expansion of the outer layer of concrete under a high temperature is partially restrained by the inner layer of concrete under a lower elevated temperature. , and this generates tensile thermal stresses in the concrete.</a:t>
            </a:r>
          </a:p>
          <a:p>
            <a:endParaRPr lang="en-IN" sz="2400" dirty="0" smtClean="0"/>
          </a:p>
          <a:p>
            <a:r>
              <a:rPr lang="en-IN" sz="2400" dirty="0" smtClean="0"/>
              <a:t>The steeper the temperature gradient, the higher will be the thermal stresses.</a:t>
            </a:r>
          </a:p>
          <a:p>
            <a:endParaRPr lang="en-IN" sz="2400" dirty="0" smtClean="0"/>
          </a:p>
          <a:p>
            <a:endParaRPr lang="en-IN"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287963"/>
          </a:xfrm>
        </p:spPr>
        <p:txBody>
          <a:bodyPr>
            <a:normAutofit/>
          </a:bodyPr>
          <a:lstStyle/>
          <a:p>
            <a:r>
              <a:rPr lang="en-IN" sz="2400" dirty="0" smtClean="0"/>
              <a:t>Concrete is a brittle composite material that consists of binder (cement) paste and aggregates (fine and coarse aggregates).</a:t>
            </a:r>
          </a:p>
          <a:p>
            <a:endParaRPr lang="en-IN" sz="2400" dirty="0" smtClean="0"/>
          </a:p>
          <a:p>
            <a:r>
              <a:rPr lang="en-IN" sz="2400" dirty="0" smtClean="0"/>
              <a:t>These materials have different mechanical and physical properties, including different coefficients of thermal expansion. </a:t>
            </a:r>
          </a:p>
          <a:p>
            <a:endParaRPr lang="en-US" sz="2400" dirty="0" smtClean="0"/>
          </a:p>
          <a:p>
            <a:r>
              <a:rPr lang="en-US" sz="2400" dirty="0" smtClean="0"/>
              <a:t>So because of this different co-efficient of thermal expansion, LSC leads to thermal mismatch.</a:t>
            </a:r>
            <a:endParaRPr lang="en-IN"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DECOMPOSITION OF HYDRATES</a:t>
            </a:r>
            <a:endParaRPr lang="en-IN" dirty="0">
              <a:solidFill>
                <a:srgbClr val="7030A0"/>
              </a:solidFill>
            </a:endParaRPr>
          </a:p>
        </p:txBody>
      </p:sp>
      <p:sp>
        <p:nvSpPr>
          <p:cNvPr id="3" name="Content Placeholder 2"/>
          <p:cNvSpPr>
            <a:spLocks noGrp="1"/>
          </p:cNvSpPr>
          <p:nvPr>
            <p:ph idx="1"/>
          </p:nvPr>
        </p:nvSpPr>
        <p:spPr/>
        <p:txBody>
          <a:bodyPr>
            <a:normAutofit/>
          </a:bodyPr>
          <a:lstStyle/>
          <a:p>
            <a:r>
              <a:rPr lang="en-IN" sz="2400" dirty="0" smtClean="0"/>
              <a:t>The mechanical properties of concrete depend largely on the hydration products (calcium silicate hydrate gel, calcium hydroxide) formed during the hydration reaction between the </a:t>
            </a:r>
            <a:r>
              <a:rPr lang="en-IN" sz="2400" dirty="0" err="1" smtClean="0"/>
              <a:t>cementitiuous</a:t>
            </a:r>
            <a:r>
              <a:rPr lang="en-IN" sz="2400" dirty="0" smtClean="0"/>
              <a:t> constituents and water.</a:t>
            </a:r>
          </a:p>
          <a:p>
            <a:endParaRPr lang="en-IN" sz="2400" dirty="0" smtClean="0"/>
          </a:p>
          <a:p>
            <a:r>
              <a:rPr lang="en-IN" sz="2400" dirty="0" smtClean="0"/>
              <a:t>When concrete is exposed to a fire attack, free water in the concrete matrix will firstly be removed through a physical process such as evaporation at a lower elevated temperature.</a:t>
            </a:r>
          </a:p>
          <a:p>
            <a:pPr>
              <a:buNone/>
            </a:pPr>
            <a:r>
              <a:rPr lang="en-IN" sz="2400" dirty="0" smtClean="0"/>
              <a:t> </a:t>
            </a:r>
          </a:p>
          <a:p>
            <a:r>
              <a:rPr lang="en-IN" sz="2400" dirty="0" smtClean="0"/>
              <a:t>As the temperature further increases, disintegration of hydrates and loss of chemically bonded water will take place.</a:t>
            </a:r>
            <a:endParaRPr lang="en-IN"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r>
              <a:rPr lang="en-IN" sz="2400" dirty="0" smtClean="0"/>
              <a:t>The decomposition of calcium hydroxide occurred at about 350°C.</a:t>
            </a:r>
          </a:p>
          <a:p>
            <a:endParaRPr lang="en-IN" sz="2400" dirty="0" smtClean="0"/>
          </a:p>
          <a:p>
            <a:r>
              <a:rPr lang="en-IN" sz="2400" dirty="0" smtClean="0"/>
              <a:t>Then partial volatilization of calcium silicate hydrate gel commenced at about 500°C.</a:t>
            </a:r>
          </a:p>
          <a:p>
            <a:endParaRPr lang="en-IN" sz="2400" dirty="0" smtClean="0"/>
          </a:p>
          <a:p>
            <a:r>
              <a:rPr lang="en-IN" sz="2400" dirty="0" smtClean="0"/>
              <a:t>The pore size and porosity of the hydrate matrix will increase, and the mechanical properties (strength and elastic modulus) of the hydrates will be weakened. </a:t>
            </a:r>
            <a:endParaRPr lang="en-IN"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400" dirty="0" smtClean="0"/>
              <a:t>Moreover, at 573°C, the crystal structure of quartz in a siliceous aggregate transforms from a low temperature - phase to a high temperature - phase. </a:t>
            </a:r>
          </a:p>
          <a:p>
            <a:endParaRPr lang="en-IN" sz="2400" dirty="0" smtClean="0"/>
          </a:p>
          <a:p>
            <a:r>
              <a:rPr lang="en-IN" sz="2400" dirty="0" smtClean="0"/>
              <a:t>Such transformation is accompanied by an approximately one percent volume increase, which accelerates the disintegration process of the hydrates.</a:t>
            </a:r>
            <a:endParaRPr lang="en-IN"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PORE PRESSURE</a:t>
            </a:r>
            <a:endParaRPr lang="en-IN" dirty="0">
              <a:solidFill>
                <a:srgbClr val="7030A0"/>
              </a:solidFill>
            </a:endParaRPr>
          </a:p>
        </p:txBody>
      </p:sp>
      <p:sp>
        <p:nvSpPr>
          <p:cNvPr id="3" name="Content Placeholder 2"/>
          <p:cNvSpPr>
            <a:spLocks noGrp="1"/>
          </p:cNvSpPr>
          <p:nvPr>
            <p:ph idx="1"/>
          </p:nvPr>
        </p:nvSpPr>
        <p:spPr>
          <a:xfrm>
            <a:off x="457200" y="1447800"/>
            <a:ext cx="8229600" cy="4678363"/>
          </a:xfrm>
        </p:spPr>
        <p:txBody>
          <a:bodyPr>
            <a:normAutofit lnSpcReduction="10000"/>
          </a:bodyPr>
          <a:lstStyle/>
          <a:p>
            <a:r>
              <a:rPr lang="en-IN" sz="2400" dirty="0" smtClean="0"/>
              <a:t>The pore pressure developed in a heated concrete is derived from the evaporation of water within the porous media and from the decomposition of C-S-H gel and calcium hydroxide.</a:t>
            </a:r>
          </a:p>
          <a:p>
            <a:endParaRPr lang="en-IN" sz="2400" dirty="0" smtClean="0"/>
          </a:p>
          <a:p>
            <a:r>
              <a:rPr lang="en-IN" sz="2400" dirty="0" smtClean="0"/>
              <a:t>The highest pore pressure occurred between 220°C and 240°C in high strength concrete (HSC) and between 190°C and 210°C in normal strength concrete (NSC).</a:t>
            </a:r>
          </a:p>
          <a:p>
            <a:endParaRPr lang="en-IN" sz="2400" dirty="0" smtClean="0"/>
          </a:p>
          <a:p>
            <a:r>
              <a:rPr lang="en-IN" sz="2400" dirty="0" smtClean="0"/>
              <a:t>The magnitude of the pore pressure depends on </a:t>
            </a:r>
          </a:p>
          <a:p>
            <a:pPr lvl="1"/>
            <a:r>
              <a:rPr lang="en-IN" sz="2000" dirty="0" smtClean="0"/>
              <a:t>moisture level </a:t>
            </a:r>
          </a:p>
          <a:p>
            <a:pPr lvl="1"/>
            <a:r>
              <a:rPr lang="en-IN" sz="2000" dirty="0" smtClean="0"/>
              <a:t>permeability of concrete</a:t>
            </a:r>
          </a:p>
          <a:p>
            <a:pPr lvl="1"/>
            <a:r>
              <a:rPr lang="en-IN" sz="2000" dirty="0" smtClean="0"/>
              <a:t>heating rate</a:t>
            </a:r>
            <a:endParaRPr lang="en-US" sz="2000" dirty="0" smtClean="0"/>
          </a:p>
          <a:p>
            <a:endParaRPr lang="en-IN"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r>
              <a:rPr lang="en-IN" sz="2400" dirty="0" smtClean="0"/>
              <a:t>The maximum pore pressure could reach 3 MPa for HSC</a:t>
            </a:r>
            <a:r>
              <a:rPr lang="en-IN" sz="2400" dirty="0"/>
              <a:t> </a:t>
            </a:r>
            <a:r>
              <a:rPr lang="en-IN" sz="2400" dirty="0" smtClean="0"/>
              <a:t>and 1 </a:t>
            </a:r>
            <a:r>
              <a:rPr lang="en-IN" sz="2400" dirty="0" err="1" smtClean="0"/>
              <a:t>Mpa</a:t>
            </a:r>
            <a:r>
              <a:rPr lang="en-IN" sz="2400" dirty="0" smtClean="0"/>
              <a:t> for LSC.</a:t>
            </a:r>
          </a:p>
          <a:p>
            <a:endParaRPr lang="en-IN" sz="2400" dirty="0" smtClean="0"/>
          </a:p>
          <a:p>
            <a:r>
              <a:rPr lang="en-IN" sz="2400" dirty="0" smtClean="0"/>
              <a:t>Low permeability and dense microstructure of HSC are probably the causes for creating high pore pressure that has been considered as a key factor for explosive spalling of concrete.</a:t>
            </a:r>
          </a:p>
          <a:p>
            <a:endParaRPr lang="en-IN" sz="2400" dirty="0" smtClean="0"/>
          </a:p>
          <a:p>
            <a:r>
              <a:rPr lang="en-IN" sz="2400" dirty="0" smtClean="0"/>
              <a:t>The concrete with compressive strength of less than 60 MPa, no spallling would take place.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FACTORS GOVERNING THE PERFORMANCE OF HSC</a:t>
            </a:r>
            <a:endParaRPr lang="en-IN" dirty="0">
              <a:solidFill>
                <a:srgbClr val="FF0000"/>
              </a:solidFill>
            </a:endParaRPr>
          </a:p>
        </p:txBody>
      </p:sp>
      <p:sp>
        <p:nvSpPr>
          <p:cNvPr id="3" name="Content Placeholder 2"/>
          <p:cNvSpPr>
            <a:spLocks noGrp="1"/>
          </p:cNvSpPr>
          <p:nvPr>
            <p:ph idx="1"/>
          </p:nvPr>
        </p:nvSpPr>
        <p:spPr/>
        <p:txBody>
          <a:bodyPr>
            <a:normAutofit/>
          </a:bodyPr>
          <a:lstStyle/>
          <a:p>
            <a:r>
              <a:rPr lang="en-US" sz="2800" dirty="0" smtClean="0"/>
              <a:t>Fire characteristic</a:t>
            </a:r>
          </a:p>
          <a:p>
            <a:r>
              <a:rPr lang="en-US" sz="2800" dirty="0" smtClean="0"/>
              <a:t>Material characteristic</a:t>
            </a:r>
          </a:p>
          <a:p>
            <a:pPr lvl="1"/>
            <a:r>
              <a:rPr lang="en-US" sz="2000" dirty="0" smtClean="0"/>
              <a:t>Concrete strength</a:t>
            </a:r>
          </a:p>
          <a:p>
            <a:pPr lvl="1"/>
            <a:r>
              <a:rPr lang="en-US" sz="2000" dirty="0" smtClean="0"/>
              <a:t>Concrete moisture content</a:t>
            </a:r>
          </a:p>
          <a:p>
            <a:pPr lvl="1"/>
            <a:r>
              <a:rPr lang="en-US" sz="2000" dirty="0" smtClean="0"/>
              <a:t>Concrete density</a:t>
            </a:r>
          </a:p>
          <a:p>
            <a:pPr lvl="1"/>
            <a:r>
              <a:rPr lang="en-US" sz="2000" dirty="0" err="1" smtClean="0"/>
              <a:t>Fibre</a:t>
            </a:r>
            <a:r>
              <a:rPr lang="en-US" sz="2000" dirty="0" smtClean="0"/>
              <a:t> reinforcement</a:t>
            </a:r>
          </a:p>
          <a:p>
            <a:pPr lvl="1"/>
            <a:r>
              <a:rPr lang="en-US" sz="2000" dirty="0" smtClean="0"/>
              <a:t>Type of aggregate</a:t>
            </a:r>
          </a:p>
          <a:p>
            <a:r>
              <a:rPr lang="en-US" sz="2600" dirty="0" smtClean="0"/>
              <a:t>Structural features</a:t>
            </a:r>
          </a:p>
          <a:p>
            <a:pPr lvl="1"/>
            <a:r>
              <a:rPr lang="en-US" sz="2000" dirty="0" smtClean="0"/>
              <a:t>Specimen dimension</a:t>
            </a:r>
          </a:p>
          <a:p>
            <a:pPr lvl="1"/>
            <a:r>
              <a:rPr lang="en-US" sz="2000" dirty="0" smtClean="0"/>
              <a:t>Lateral reinforcement</a:t>
            </a:r>
          </a:p>
          <a:p>
            <a:pPr lvl="1"/>
            <a:r>
              <a:rPr lang="en-US" sz="2000" dirty="0" smtClean="0"/>
              <a:t>Load intensity and type</a:t>
            </a:r>
            <a:endParaRPr lang="en-IN"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dirty="0" smtClean="0">
                <a:solidFill>
                  <a:srgbClr val="7030A0"/>
                </a:solidFill>
              </a:rPr>
              <a:t>FIRE CHARACTERISTICS</a:t>
            </a:r>
            <a:endParaRPr lang="en-IN" dirty="0">
              <a:solidFill>
                <a:srgbClr val="7030A0"/>
              </a:solidFill>
            </a:endParaRPr>
          </a:p>
        </p:txBody>
      </p:sp>
      <p:sp>
        <p:nvSpPr>
          <p:cNvPr id="3" name="Content Placeholder 2"/>
          <p:cNvSpPr>
            <a:spLocks noGrp="1"/>
          </p:cNvSpPr>
          <p:nvPr>
            <p:ph idx="1"/>
          </p:nvPr>
        </p:nvSpPr>
        <p:spPr/>
        <p:txBody>
          <a:bodyPr>
            <a:normAutofit lnSpcReduction="10000"/>
          </a:bodyPr>
          <a:lstStyle/>
          <a:p>
            <a:r>
              <a:rPr lang="en-IN" sz="2400" dirty="0" smtClean="0"/>
              <a:t>The type of fire, the fire size and heat output, has significant influence on the fire performance of a concrete structural system.</a:t>
            </a:r>
          </a:p>
          <a:p>
            <a:endParaRPr lang="en-IN" sz="2400" dirty="0" smtClean="0"/>
          </a:p>
          <a:p>
            <a:r>
              <a:rPr lang="en-IN" sz="2400" dirty="0" smtClean="0"/>
              <a:t>The high rate of temperature rise can induce spalling in concrete members.</a:t>
            </a:r>
          </a:p>
          <a:p>
            <a:endParaRPr lang="en-IN" sz="2400" dirty="0" smtClean="0"/>
          </a:p>
          <a:p>
            <a:r>
              <a:rPr lang="en-IN" sz="2400" dirty="0" smtClean="0"/>
              <a:t>This is mainly due to high temperature gradients that develop within a cross section, which in turn increases the pore pressure generated in the concrete.</a:t>
            </a:r>
          </a:p>
          <a:p>
            <a:endParaRPr lang="en-IN" sz="2400" dirty="0" smtClean="0"/>
          </a:p>
          <a:p>
            <a:r>
              <a:rPr lang="en-IN" sz="2400" dirty="0" smtClean="0"/>
              <a:t>This effect can lead to significant spalling in HSC members.</a:t>
            </a:r>
          </a:p>
          <a:p>
            <a:endParaRPr lang="en-IN"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MATERIAL CHARECTERISTICS</a:t>
            </a:r>
            <a:endParaRPr lang="en-IN" dirty="0">
              <a:solidFill>
                <a:srgbClr val="7030A0"/>
              </a:solidFill>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solidFill>
                  <a:srgbClr val="002060"/>
                </a:solidFill>
              </a:rPr>
              <a:t>CONCRETE STRENGTH</a:t>
            </a:r>
          </a:p>
          <a:p>
            <a:endParaRPr lang="en-IN" sz="2400" dirty="0" smtClean="0"/>
          </a:p>
          <a:p>
            <a:r>
              <a:rPr lang="en-IN" sz="2400" dirty="0" smtClean="0"/>
              <a:t>Strength of concrete has significant influence on fire performance of concrete members.</a:t>
            </a:r>
          </a:p>
          <a:p>
            <a:endParaRPr lang="en-IN" sz="2400" dirty="0" smtClean="0"/>
          </a:p>
          <a:p>
            <a:r>
              <a:rPr lang="en-IN" sz="2400" dirty="0" smtClean="0"/>
              <a:t>The higher the strength, the higher will be the probability of spalling.</a:t>
            </a:r>
          </a:p>
          <a:p>
            <a:endParaRPr lang="en-IN" sz="2400" dirty="0" smtClean="0"/>
          </a:p>
          <a:p>
            <a:r>
              <a:rPr lang="en-IN" sz="2400" dirty="0" smtClean="0"/>
              <a:t>Further, the loss of strength with temperature is higher for HSC as compared to NSC.</a:t>
            </a:r>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8900000" algn="bl" rotWithShape="0">
              <a:prstClr val="black">
                <a:alpha val="40000"/>
              </a:prstClr>
            </a:outerShdw>
          </a:effectLst>
        </p:spPr>
        <p:txBody>
          <a:bodyPr/>
          <a:lstStyle/>
          <a:p>
            <a:r>
              <a:rPr lang="en-US" dirty="0" smtClean="0">
                <a:solidFill>
                  <a:srgbClr val="FF0000"/>
                </a:solidFill>
              </a:rPr>
              <a:t>CONTENTS</a:t>
            </a:r>
            <a:endParaRPr lang="en-IN" dirty="0">
              <a:solidFill>
                <a:srgbClr val="FF0000"/>
              </a:solidFill>
            </a:endParaRPr>
          </a:p>
        </p:txBody>
      </p:sp>
      <p:sp>
        <p:nvSpPr>
          <p:cNvPr id="3" name="Content Placeholder 2"/>
          <p:cNvSpPr>
            <a:spLocks noGrp="1"/>
          </p:cNvSpPr>
          <p:nvPr>
            <p:ph idx="1"/>
          </p:nvPr>
        </p:nvSpPr>
        <p:spPr>
          <a:xfrm>
            <a:off x="457200" y="1524000"/>
            <a:ext cx="8229600" cy="4800600"/>
          </a:xfrm>
        </p:spPr>
        <p:txBody>
          <a:bodyPr>
            <a:normAutofit fontScale="62500" lnSpcReduction="20000"/>
          </a:bodyPr>
          <a:lstStyle/>
          <a:p>
            <a:r>
              <a:rPr lang="en-US" dirty="0" smtClean="0"/>
              <a:t>INTRODUCTION</a:t>
            </a:r>
          </a:p>
          <a:p>
            <a:endParaRPr lang="en-US" dirty="0" smtClean="0"/>
          </a:p>
          <a:p>
            <a:r>
              <a:rPr lang="en-US" dirty="0" smtClean="0"/>
              <a:t>FIRE RESISTANCE OF HSC</a:t>
            </a:r>
          </a:p>
          <a:p>
            <a:endParaRPr lang="en-US" dirty="0" smtClean="0"/>
          </a:p>
          <a:p>
            <a:r>
              <a:rPr lang="en-US" dirty="0" smtClean="0"/>
              <a:t>EFFECT OF FIRE ON NSC</a:t>
            </a:r>
          </a:p>
          <a:p>
            <a:endParaRPr lang="en-US" dirty="0" smtClean="0"/>
          </a:p>
          <a:p>
            <a:r>
              <a:rPr lang="en-US" dirty="0" smtClean="0"/>
              <a:t>FACRORS GOVERNING THE FIRE PERFORMANCE OF HSC</a:t>
            </a:r>
          </a:p>
          <a:p>
            <a:endParaRPr lang="en-US" dirty="0" smtClean="0"/>
          </a:p>
          <a:p>
            <a:r>
              <a:rPr lang="en-US" dirty="0" smtClean="0"/>
              <a:t>EXPERIMENTAL STUDIES</a:t>
            </a:r>
          </a:p>
          <a:p>
            <a:endParaRPr lang="en-US" dirty="0" smtClean="0"/>
          </a:p>
          <a:p>
            <a:r>
              <a:rPr lang="en-US" dirty="0" smtClean="0"/>
              <a:t>GUIDELINES</a:t>
            </a:r>
          </a:p>
          <a:p>
            <a:pPr>
              <a:buNone/>
            </a:pPr>
            <a:endParaRPr lang="en-US" dirty="0" smtClean="0"/>
          </a:p>
          <a:p>
            <a:r>
              <a:rPr lang="en-US" dirty="0" smtClean="0"/>
              <a:t>PARAMETERS AFFECTED BY FIRE</a:t>
            </a:r>
          </a:p>
          <a:p>
            <a:endParaRPr lang="en-US" dirty="0" smtClean="0"/>
          </a:p>
          <a:p>
            <a:r>
              <a:rPr lang="en-US" dirty="0" smtClean="0"/>
              <a:t>CONCLUSION</a:t>
            </a:r>
          </a:p>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219200" y="1219200"/>
            <a:ext cx="7162800" cy="3853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5963"/>
          </a:xfrm>
        </p:spPr>
        <p:txBody>
          <a:bodyPr/>
          <a:lstStyle/>
          <a:p>
            <a:r>
              <a:rPr lang="en-IN" sz="2400" dirty="0" smtClean="0"/>
              <a:t>It can be seen that the rate of loss of strength is higher (and significant) for HSC over the entire temperature range.</a:t>
            </a:r>
          </a:p>
          <a:p>
            <a:endParaRPr lang="en-IN" sz="2400" dirty="0" smtClean="0"/>
          </a:p>
          <a:p>
            <a:r>
              <a:rPr lang="en-IN" sz="2400" dirty="0" smtClean="0"/>
              <a:t>In addition, the fire-induced spalling of HSC is significantly higher than that for NSC.</a:t>
            </a:r>
          </a:p>
          <a:p>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Wingdings" pitchFamily="2" charset="2"/>
              <a:buChar char="Ø"/>
            </a:pPr>
            <a:r>
              <a:rPr lang="en-US" sz="3200" dirty="0" smtClean="0">
                <a:solidFill>
                  <a:srgbClr val="002060"/>
                </a:solidFill>
              </a:rPr>
              <a:t>SILICA FUME</a:t>
            </a:r>
            <a:endParaRPr lang="en-IN" sz="3200" dirty="0">
              <a:solidFill>
                <a:srgbClr val="002060"/>
              </a:solidFill>
            </a:endParaRPr>
          </a:p>
        </p:txBody>
      </p:sp>
      <p:sp>
        <p:nvSpPr>
          <p:cNvPr id="3" name="Content Placeholder 2"/>
          <p:cNvSpPr>
            <a:spLocks noGrp="1"/>
          </p:cNvSpPr>
          <p:nvPr>
            <p:ph idx="1"/>
          </p:nvPr>
        </p:nvSpPr>
        <p:spPr/>
        <p:txBody>
          <a:bodyPr>
            <a:normAutofit/>
          </a:bodyPr>
          <a:lstStyle/>
          <a:p>
            <a:r>
              <a:rPr lang="en-IN" sz="2400" dirty="0" smtClean="0"/>
              <a:t>Based on fire resistance tests, while for NSC columns (concrete strength of about 40MPa) a fire endurance of about 6 h was obtained.</a:t>
            </a:r>
          </a:p>
          <a:p>
            <a:endParaRPr lang="en-IN" sz="2400" dirty="0" smtClean="0"/>
          </a:p>
          <a:p>
            <a:r>
              <a:rPr lang="en-IN" sz="2400" dirty="0" smtClean="0"/>
              <a:t>For HSC columns (concrete strength of about 114MPa), with similar confinement, fire endurance of only about 4 h was obtained.</a:t>
            </a:r>
          </a:p>
          <a:p>
            <a:endParaRPr lang="en-IN" sz="2400" dirty="0" smtClean="0"/>
          </a:p>
          <a:p>
            <a:r>
              <a:rPr lang="en-IN" sz="2400" dirty="0" smtClean="0"/>
              <a:t>In these tests, the extent of spalling was very significant in columns with high silica fume content (about 15%).</a:t>
            </a:r>
            <a:endParaRPr lang="en-IN"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400" dirty="0" smtClean="0"/>
              <a:t>The higher silica fume, and associated compressive strength, increases the extent of spalling, and leads to decreased fire endurance.</a:t>
            </a:r>
          </a:p>
          <a:p>
            <a:endParaRPr lang="en-IN" sz="2400" dirty="0" smtClean="0"/>
          </a:p>
          <a:p>
            <a:r>
              <a:rPr lang="en-IN" sz="2400" dirty="0" smtClean="0"/>
              <a:t>This could be attributed to the fact that the addition of silica fume appears to reduce the permeability of the concrete, restricting the loss of moisture during curing, drying, and the fire test.</a:t>
            </a:r>
            <a:endParaRPr lang="en-IN"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Wingdings" pitchFamily="2" charset="2"/>
              <a:buChar char="Ø"/>
            </a:pPr>
            <a:r>
              <a:rPr lang="en-US" sz="3200" dirty="0" smtClean="0">
                <a:solidFill>
                  <a:srgbClr val="002060"/>
                </a:solidFill>
              </a:rPr>
              <a:t>MOISTURE CONTENT</a:t>
            </a:r>
            <a:endParaRPr lang="en-IN" sz="3200" dirty="0">
              <a:solidFill>
                <a:srgbClr val="002060"/>
              </a:solidFill>
            </a:endParaRPr>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IN" sz="2400" dirty="0" smtClean="0"/>
              <a:t>The moisture content, expressed in terms of relative humidity (RH), influences the extent of spalling.</a:t>
            </a:r>
          </a:p>
          <a:p>
            <a:endParaRPr lang="en-IN" sz="2400" dirty="0" smtClean="0"/>
          </a:p>
          <a:p>
            <a:r>
              <a:rPr lang="en-IN" sz="2400" dirty="0" smtClean="0"/>
              <a:t>Higher RH levels lead to greater spalling.</a:t>
            </a:r>
          </a:p>
          <a:p>
            <a:endParaRPr lang="en-IN" sz="2400" dirty="0" smtClean="0"/>
          </a:p>
          <a:p>
            <a:r>
              <a:rPr lang="en-IN" sz="2400" dirty="0" smtClean="0"/>
              <a:t>Fire-resistance tests on full-scale HSC columns and HSC blocks have shown that significant spalling occurs when the RH is higher than 80%.</a:t>
            </a:r>
          </a:p>
          <a:p>
            <a:endParaRPr lang="en-IN" sz="2400" dirty="0" smtClean="0"/>
          </a:p>
          <a:p>
            <a:r>
              <a:rPr lang="en-IN" sz="2400" dirty="0" smtClean="0"/>
              <a:t>The time required to attain an acceptable RH level (below 75%) in HSC structural members is longer than that required for NSC structural members.</a:t>
            </a:r>
            <a:endParaRPr lang="en-IN"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Wingdings" pitchFamily="2" charset="2"/>
              <a:buChar char="Ø"/>
            </a:pPr>
            <a:r>
              <a:rPr lang="en-US" sz="3200" dirty="0" smtClean="0">
                <a:solidFill>
                  <a:srgbClr val="002060"/>
                </a:solidFill>
              </a:rPr>
              <a:t>CONCRETE DENSITY</a:t>
            </a:r>
            <a:endParaRPr lang="en-IN" sz="3200" dirty="0">
              <a:solidFill>
                <a:srgbClr val="002060"/>
              </a:solidFill>
            </a:endParaRPr>
          </a:p>
        </p:txBody>
      </p:sp>
      <p:sp>
        <p:nvSpPr>
          <p:cNvPr id="3" name="Content Placeholder 2"/>
          <p:cNvSpPr>
            <a:spLocks noGrp="1"/>
          </p:cNvSpPr>
          <p:nvPr>
            <p:ph idx="1"/>
          </p:nvPr>
        </p:nvSpPr>
        <p:spPr>
          <a:xfrm>
            <a:off x="457200" y="1447800"/>
            <a:ext cx="8229600" cy="4525963"/>
          </a:xfrm>
        </p:spPr>
        <p:txBody>
          <a:bodyPr>
            <a:normAutofit/>
          </a:bodyPr>
          <a:lstStyle/>
          <a:p>
            <a:r>
              <a:rPr lang="en-IN" sz="2400" dirty="0" smtClean="0"/>
              <a:t>The effect of concrete density was studied by means of fire tests on normal-density (made with normal-weight aggregate) and lightweight (made with lightweight aggregate) HSC blocks.</a:t>
            </a:r>
          </a:p>
          <a:p>
            <a:endParaRPr lang="en-IN" sz="2400" dirty="0" smtClean="0"/>
          </a:p>
          <a:p>
            <a:r>
              <a:rPr lang="en-IN" sz="2400" dirty="0" smtClean="0"/>
              <a:t>The extent of spalling was found to be much greater when lightweight aggregate is used.</a:t>
            </a:r>
          </a:p>
          <a:p>
            <a:endParaRPr lang="en-US" sz="2400" dirty="0" smtClean="0"/>
          </a:p>
          <a:p>
            <a:r>
              <a:rPr lang="en-IN" sz="2400" dirty="0" smtClean="0"/>
              <a:t>This is mainly because the light weight aggregate contains more free moisture, which creates higher vapour pressure under fire exposures.</a:t>
            </a:r>
            <a:endParaRPr lang="en-IN"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Wingdings" pitchFamily="2" charset="2"/>
              <a:buChar char="Ø"/>
            </a:pPr>
            <a:r>
              <a:rPr lang="en-US" sz="3200" dirty="0" smtClean="0">
                <a:solidFill>
                  <a:srgbClr val="002060"/>
                </a:solidFill>
              </a:rPr>
              <a:t>FIBRE REINFORCEMENT</a:t>
            </a:r>
            <a:endParaRPr lang="en-IN" sz="3200" dirty="0">
              <a:solidFill>
                <a:srgbClr val="002060"/>
              </a:solidFill>
            </a:endParaRPr>
          </a:p>
        </p:txBody>
      </p:sp>
      <p:sp>
        <p:nvSpPr>
          <p:cNvPr id="3" name="Content Placeholder 2"/>
          <p:cNvSpPr>
            <a:spLocks noGrp="1"/>
          </p:cNvSpPr>
          <p:nvPr>
            <p:ph idx="1"/>
          </p:nvPr>
        </p:nvSpPr>
        <p:spPr/>
        <p:txBody>
          <a:bodyPr>
            <a:normAutofit/>
          </a:bodyPr>
          <a:lstStyle/>
          <a:p>
            <a:r>
              <a:rPr lang="en-IN" sz="2400" dirty="0" smtClean="0"/>
              <a:t>Addition of polypropylene fibres minimizes spalling in HSC members under fire conditions.</a:t>
            </a:r>
          </a:p>
          <a:p>
            <a:endParaRPr lang="en-IN" sz="2400" dirty="0" smtClean="0"/>
          </a:p>
          <a:p>
            <a:r>
              <a:rPr lang="en-IN" sz="2400" dirty="0" smtClean="0"/>
              <a:t>One of the most accepted theories on this is that by melting at a relatively low temperature of 170 C, the polypropylene fibres create ‘‘channels’’ for the steam pressure within the concrete to escape, thus preventing the small ‘‘explosions’’ that cause spalling.</a:t>
            </a:r>
          </a:p>
          <a:p>
            <a:endParaRPr lang="en-IN" sz="2400" dirty="0" smtClean="0"/>
          </a:p>
          <a:p>
            <a:r>
              <a:rPr lang="en-IN" sz="2400" dirty="0" smtClean="0"/>
              <a:t>The amount of polypropylene fibres needed to minimize spalling is about 0.1–0.15% (by volume)</a:t>
            </a:r>
            <a:endParaRPr lang="en-IN"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r>
              <a:rPr lang="en-IN" sz="2400" dirty="0" smtClean="0"/>
              <a:t>In some studies, addition of steel fibres was found to be beneficial in enhancing fire endurance of HSC column.</a:t>
            </a:r>
          </a:p>
          <a:p>
            <a:endParaRPr lang="en-IN" sz="2400" dirty="0" smtClean="0"/>
          </a:p>
          <a:p>
            <a:r>
              <a:rPr lang="en-IN" sz="2400" dirty="0" smtClean="0"/>
              <a:t>The presence of steel fibres increases the tensile strength of concrete, at high temperatures, and thus reduces spalling and enhances fire resistance.</a:t>
            </a:r>
          </a:p>
          <a:p>
            <a:endParaRPr lang="en-IN" sz="2400" dirty="0" smtClean="0"/>
          </a:p>
          <a:p>
            <a:r>
              <a:rPr lang="en-IN" sz="2400" dirty="0" smtClean="0"/>
              <a:t>Also, the increased deformation capacity from the addition of steel fibres contributes to minimising spalling.</a:t>
            </a:r>
            <a:endParaRPr lang="en-IN"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Wingdings" pitchFamily="2" charset="2"/>
              <a:buChar char="Ø"/>
            </a:pPr>
            <a:r>
              <a:rPr lang="en-US" sz="3200" dirty="0" smtClean="0">
                <a:solidFill>
                  <a:srgbClr val="002060"/>
                </a:solidFill>
              </a:rPr>
              <a:t>TYPE OF AGGREGATE</a:t>
            </a:r>
            <a:endParaRPr lang="en-IN" sz="3200" dirty="0">
              <a:solidFill>
                <a:srgbClr val="002060"/>
              </a:solidFill>
            </a:endParaRPr>
          </a:p>
        </p:txBody>
      </p:sp>
      <p:sp>
        <p:nvSpPr>
          <p:cNvPr id="3" name="Content Placeholder 2"/>
          <p:cNvSpPr>
            <a:spLocks noGrp="1"/>
          </p:cNvSpPr>
          <p:nvPr>
            <p:ph idx="1"/>
          </p:nvPr>
        </p:nvSpPr>
        <p:spPr/>
        <p:txBody>
          <a:bodyPr>
            <a:normAutofit lnSpcReduction="10000"/>
          </a:bodyPr>
          <a:lstStyle/>
          <a:p>
            <a:r>
              <a:rPr lang="en-IN" sz="2400" dirty="0" smtClean="0"/>
              <a:t>Of the two commonly used aggregates, carbonate aggregate (predominantly limestone) provides higher fire resistance and better spalling resistance in concrete than does siliceous aggregate.</a:t>
            </a:r>
          </a:p>
          <a:p>
            <a:endParaRPr lang="en-IN" sz="2400" dirty="0" smtClean="0"/>
          </a:p>
          <a:p>
            <a:r>
              <a:rPr lang="en-IN" sz="2400" dirty="0" smtClean="0"/>
              <a:t>This is mainly because carbonate aggregate has a substantially higher heat capacity (specific heat), which is beneficial in preventing spalling. </a:t>
            </a:r>
          </a:p>
          <a:p>
            <a:endParaRPr lang="en-US" sz="2400" dirty="0" smtClean="0"/>
          </a:p>
          <a:p>
            <a:r>
              <a:rPr lang="en-IN" sz="2400" dirty="0" smtClean="0"/>
              <a:t>The fire endurance of HSC columns made with carbonate aggregate concrete is about 10% higher than HSC columns made with siliceous aggregate Concrete.</a:t>
            </a:r>
            <a:endParaRPr lang="en-IN"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STRUCTURAL FEATURES</a:t>
            </a:r>
            <a:endParaRPr lang="en-IN" dirty="0">
              <a:solidFill>
                <a:srgbClr val="7030A0"/>
              </a:solidFill>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solidFill>
                  <a:srgbClr val="002060"/>
                </a:solidFill>
              </a:rPr>
              <a:t>SPECIMEN DIMENSION</a:t>
            </a:r>
          </a:p>
          <a:p>
            <a:r>
              <a:rPr lang="en-IN" sz="2400" dirty="0" smtClean="0"/>
              <a:t>The risk of explosive thermal spalling increases with specimen size.</a:t>
            </a:r>
          </a:p>
          <a:p>
            <a:endParaRPr lang="en-IN" sz="2400" dirty="0" smtClean="0"/>
          </a:p>
          <a:p>
            <a:r>
              <a:rPr lang="en-IN" sz="2400" dirty="0" smtClean="0"/>
              <a:t>This is due to the fact that specimen size is directly related to heat and moisture transport through the structure.</a:t>
            </a:r>
          </a:p>
          <a:p>
            <a:endParaRPr lang="en-IN" sz="2400" dirty="0" smtClean="0"/>
          </a:p>
          <a:p>
            <a:r>
              <a:rPr lang="en-IN" sz="2400" dirty="0" smtClean="0"/>
              <a:t>Therefore, careful consideration must be given to the size of specimens when evaluating the spalling problem</a:t>
            </a:r>
            <a:endParaRPr lang="en-IN" sz="2400"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INTRODUCTION</a:t>
            </a:r>
            <a:endParaRPr lang="en-IN" dirty="0">
              <a:solidFill>
                <a:srgbClr val="FF0000"/>
              </a:solidFill>
            </a:endParaRPr>
          </a:p>
        </p:txBody>
      </p:sp>
      <p:sp>
        <p:nvSpPr>
          <p:cNvPr id="3" name="Content Placeholder 2"/>
          <p:cNvSpPr>
            <a:spLocks noGrp="1"/>
          </p:cNvSpPr>
          <p:nvPr>
            <p:ph idx="1"/>
          </p:nvPr>
        </p:nvSpPr>
        <p:spPr>
          <a:xfrm>
            <a:off x="457200" y="1524000"/>
            <a:ext cx="8229600" cy="4525963"/>
          </a:xfrm>
        </p:spPr>
        <p:txBody>
          <a:bodyPr>
            <a:normAutofit/>
          </a:bodyPr>
          <a:lstStyle/>
          <a:p>
            <a:pPr>
              <a:buFont typeface="Wingdings" pitchFamily="2" charset="2"/>
              <a:buChar char="v"/>
            </a:pPr>
            <a:r>
              <a:rPr lang="en-US" dirty="0" smtClean="0"/>
              <a:t>WHAT IS HSC?</a:t>
            </a:r>
          </a:p>
          <a:p>
            <a:endParaRPr lang="en-US" dirty="0" smtClean="0"/>
          </a:p>
          <a:p>
            <a:r>
              <a:rPr lang="en-US" sz="2400" dirty="0" smtClean="0"/>
              <a:t>It is a type of high performance concrete generally with a specified compressive strength of 40 Mpa or greater.</a:t>
            </a:r>
          </a:p>
          <a:p>
            <a:endParaRPr lang="en-US" dirty="0" smtClean="0"/>
          </a:p>
          <a:p>
            <a:r>
              <a:rPr lang="en-US" sz="2400" dirty="0" smtClean="0"/>
              <a:t>The compressive strength is measured at 56 days or 90 days or some other specified age depending upon the application.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pPr algn="l">
              <a:buFont typeface="Wingdings" pitchFamily="2" charset="2"/>
              <a:buChar char="Ø"/>
            </a:pPr>
            <a:r>
              <a:rPr lang="en-US" sz="3200" dirty="0" smtClean="0">
                <a:solidFill>
                  <a:srgbClr val="002060"/>
                </a:solidFill>
              </a:rPr>
              <a:t>LATRERAL REINFORCEMENT</a:t>
            </a:r>
            <a:endParaRPr lang="en-IN" sz="3200" dirty="0">
              <a:solidFill>
                <a:srgbClr val="002060"/>
              </a:solidFill>
            </a:endParaRPr>
          </a:p>
        </p:txBody>
      </p:sp>
      <p:sp>
        <p:nvSpPr>
          <p:cNvPr id="3" name="Content Placeholder 2"/>
          <p:cNvSpPr>
            <a:spLocks noGrp="1"/>
          </p:cNvSpPr>
          <p:nvPr>
            <p:ph idx="1"/>
          </p:nvPr>
        </p:nvSpPr>
        <p:spPr>
          <a:xfrm>
            <a:off x="381000" y="2332037"/>
            <a:ext cx="8229600" cy="4525963"/>
          </a:xfrm>
        </p:spPr>
        <p:txBody>
          <a:bodyPr>
            <a:normAutofit/>
          </a:bodyPr>
          <a:lstStyle/>
          <a:p>
            <a:r>
              <a:rPr lang="en-IN" sz="2400" dirty="0" smtClean="0"/>
              <a:t>Higher fire endurance in HSC columns can be achieved by providing improved tie configuration (provision of bent ties at </a:t>
            </a:r>
            <a:r>
              <a:rPr lang="en-IN" sz="2400" dirty="0" smtClean="0"/>
              <a:t>135° </a:t>
            </a:r>
            <a:r>
              <a:rPr lang="en-IN" sz="2400" dirty="0" smtClean="0"/>
              <a:t>back into the core of the column and increased lateral reinforcement) and with closer tie spacing.</a:t>
            </a:r>
          </a:p>
          <a:p>
            <a:endParaRPr lang="en-IN" sz="2400" dirty="0" smtClean="0"/>
          </a:p>
          <a:p>
            <a:endParaRPr lang="en-US" sz="2400" dirty="0" smtClean="0"/>
          </a:p>
          <a:p>
            <a:endParaRPr lang="en-IN"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5410200"/>
            <a:ext cx="4038600" cy="461665"/>
          </a:xfrm>
          <a:prstGeom prst="rect">
            <a:avLst/>
          </a:prstGeom>
          <a:noFill/>
        </p:spPr>
        <p:txBody>
          <a:bodyPr wrap="square" rtlCol="0">
            <a:spAutoFit/>
          </a:bodyPr>
          <a:lstStyle/>
          <a:p>
            <a:r>
              <a:rPr lang="en-IN" sz="2400" dirty="0" smtClean="0">
                <a:solidFill>
                  <a:srgbClr val="002060"/>
                </a:solidFill>
              </a:rPr>
              <a:t>Conventional Tie Configuration</a:t>
            </a:r>
            <a:endParaRPr lang="en-IN" sz="2400" dirty="0">
              <a:solidFill>
                <a:srgbClr val="002060"/>
              </a:solidFill>
            </a:endParaRPr>
          </a:p>
        </p:txBody>
      </p:sp>
      <p:sp>
        <p:nvSpPr>
          <p:cNvPr id="8" name="TextBox 7"/>
          <p:cNvSpPr txBox="1"/>
          <p:nvPr/>
        </p:nvSpPr>
        <p:spPr>
          <a:xfrm>
            <a:off x="4876800" y="5410200"/>
            <a:ext cx="3657600" cy="461665"/>
          </a:xfrm>
          <a:prstGeom prst="rect">
            <a:avLst/>
          </a:prstGeom>
          <a:noFill/>
        </p:spPr>
        <p:txBody>
          <a:bodyPr wrap="square" rtlCol="0">
            <a:spAutoFit/>
          </a:bodyPr>
          <a:lstStyle/>
          <a:p>
            <a:r>
              <a:rPr lang="en-IN" sz="2400" dirty="0" smtClean="0">
                <a:solidFill>
                  <a:srgbClr val="002060"/>
                </a:solidFill>
              </a:rPr>
              <a:t>Modified  Tie Configuration</a:t>
            </a:r>
            <a:endParaRPr lang="en-IN" sz="2400" dirty="0">
              <a:solidFill>
                <a:srgbClr val="002060"/>
              </a:solidFill>
            </a:endParaRPr>
          </a:p>
        </p:txBody>
      </p:sp>
      <p:pic>
        <p:nvPicPr>
          <p:cNvPr id="11" name="Content Placeholder 10" descr="http://www.nrc-cnrc.gc.ca/obj/irc/images/ctus/ctu31/fig4-e.jpg"/>
          <p:cNvPicPr>
            <a:picLocks noGrp="1"/>
          </p:cNvPicPr>
          <p:nvPr>
            <p:ph idx="1"/>
          </p:nvPr>
        </p:nvPicPr>
        <p:blipFill>
          <a:blip r:embed="rId2" cstate="print"/>
          <a:srcRect/>
          <a:stretch>
            <a:fillRect/>
          </a:stretch>
        </p:blipFill>
        <p:spPr bwMode="auto">
          <a:xfrm>
            <a:off x="609600" y="1219200"/>
            <a:ext cx="76962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fontScale="92500" lnSpcReduction="10000"/>
          </a:bodyPr>
          <a:lstStyle/>
          <a:p>
            <a:r>
              <a:rPr lang="en-IN" sz="2400" dirty="0" smtClean="0"/>
              <a:t>These improved tie provisions also minimize the extent of spalling in HSC columns. This increased fire endurance and reduced spalling are mainly due to ties holding the longitudinal </a:t>
            </a:r>
            <a:r>
              <a:rPr lang="en-IN" sz="2400" dirty="0" err="1" smtClean="0"/>
              <a:t>rebars</a:t>
            </a:r>
            <a:r>
              <a:rPr lang="en-IN" sz="2400" dirty="0" smtClean="0"/>
              <a:t>, firmly in place, under </a:t>
            </a:r>
            <a:r>
              <a:rPr lang="en-IN" sz="2400" dirty="0" smtClean="0"/>
              <a:t>fire exposure condition.</a:t>
            </a:r>
          </a:p>
          <a:p>
            <a:pPr>
              <a:buNone/>
            </a:pPr>
            <a:endParaRPr lang="en-IN" dirty="0" smtClean="0"/>
          </a:p>
          <a:p>
            <a:endParaRPr lang="en-IN" sz="2400" dirty="0" smtClean="0"/>
          </a:p>
          <a:p>
            <a:r>
              <a:rPr lang="en-IN" sz="2400" dirty="0" smtClean="0"/>
              <a:t>This mechanism helps to minimize the movement and buckling of longitudinal bars which in turn reduces the strains induced in concrete</a:t>
            </a:r>
            <a:r>
              <a:rPr lang="en-IN" sz="2400" dirty="0" smtClean="0"/>
              <a:t>.</a:t>
            </a:r>
          </a:p>
          <a:p>
            <a:endParaRPr lang="en-US" sz="2400" dirty="0" smtClean="0"/>
          </a:p>
          <a:p>
            <a:r>
              <a:rPr lang="en-IN" sz="2400" dirty="0" smtClean="0"/>
              <a:t>Columns containing only </a:t>
            </a:r>
            <a:r>
              <a:rPr lang="en-IN" sz="2400" dirty="0" smtClean="0"/>
              <a:t>90°ties </a:t>
            </a:r>
            <a:r>
              <a:rPr lang="en-IN" sz="2400" dirty="0" smtClean="0"/>
              <a:t>would typically lose a significant portion of the columns section upon failure.</a:t>
            </a:r>
          </a:p>
          <a:p>
            <a:endParaRPr lang="en-IN"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762000" y="609600"/>
            <a:ext cx="7619999"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Wingdings" pitchFamily="2" charset="2"/>
              <a:buChar char="Ø"/>
            </a:pPr>
            <a:r>
              <a:rPr lang="en-US" sz="3200" dirty="0" smtClean="0">
                <a:solidFill>
                  <a:srgbClr val="002060"/>
                </a:solidFill>
              </a:rPr>
              <a:t>LOAD INTENSITY AND TYPE</a:t>
            </a:r>
            <a:endParaRPr lang="en-IN" sz="3200" dirty="0">
              <a:solidFill>
                <a:srgbClr val="002060"/>
              </a:solidFill>
            </a:endParaRPr>
          </a:p>
        </p:txBody>
      </p:sp>
      <p:sp>
        <p:nvSpPr>
          <p:cNvPr id="3" name="Content Placeholder 2"/>
          <p:cNvSpPr>
            <a:spLocks noGrp="1"/>
          </p:cNvSpPr>
          <p:nvPr>
            <p:ph idx="1"/>
          </p:nvPr>
        </p:nvSpPr>
        <p:spPr/>
        <p:txBody>
          <a:bodyPr>
            <a:normAutofit/>
          </a:bodyPr>
          <a:lstStyle/>
          <a:p>
            <a:r>
              <a:rPr lang="en-IN" sz="2400" dirty="0" smtClean="0"/>
              <a:t>The fire endurance of a RC column increases with a decreasing load.</a:t>
            </a:r>
          </a:p>
          <a:p>
            <a:endParaRPr lang="en-IN" sz="2400" dirty="0" smtClean="0"/>
          </a:p>
          <a:p>
            <a:r>
              <a:rPr lang="en-IN" sz="2400" dirty="0" smtClean="0"/>
              <a:t>A higher load intensity leads to lower fire resistance, since the loss of strength with a rise in temperature is greater for HSC than for NSC.</a:t>
            </a:r>
          </a:p>
          <a:p>
            <a:endParaRPr lang="en-IN" sz="2400" dirty="0" smtClean="0"/>
          </a:p>
          <a:p>
            <a:r>
              <a:rPr lang="en-IN" sz="2400" dirty="0" smtClean="0"/>
              <a:t>This has been confirmed through number of fire tests where a loaded HSC structural member was more susceptible to higher spalling than an unloaded member.</a:t>
            </a:r>
            <a:endParaRPr lang="en-IN"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normAutofit/>
          </a:bodyPr>
          <a:lstStyle/>
          <a:p>
            <a:r>
              <a:rPr lang="en-IN" sz="2400" dirty="0" smtClean="0"/>
              <a:t>This occurs because a loaded structural member is subjected to stresses due to load in addition to the pore pressure generated by steam. </a:t>
            </a:r>
          </a:p>
          <a:p>
            <a:endParaRPr lang="en-IN" sz="2400" dirty="0" smtClean="0"/>
          </a:p>
          <a:p>
            <a:r>
              <a:rPr lang="en-IN" sz="2400" dirty="0" smtClean="0"/>
              <a:t>Further, the extent of spalling is higher if the load is of an eccentric (or bending) type since this will induce additional tensile stresses.</a:t>
            </a:r>
          </a:p>
          <a:p>
            <a:endParaRPr lang="en-IN"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outerShdw blurRad="50800" dist="38100" dir="18900000" algn="bl" rotWithShape="0">
                    <a:prstClr val="black">
                      <a:alpha val="40000"/>
                    </a:prstClr>
                  </a:outerShdw>
                </a:effectLst>
              </a:rPr>
              <a:t>EXPERIMENTAL STUDIES</a:t>
            </a:r>
            <a:endParaRPr lang="en-IN" dirty="0">
              <a:solidFill>
                <a:srgbClr val="FF0000"/>
              </a:solidFill>
              <a:effectLst>
                <a:outerShdw blurRad="50800" dist="38100" dir="18900000" algn="bl" rotWithShape="0">
                  <a:prstClr val="black">
                    <a:alpha val="40000"/>
                  </a:prstClr>
                </a:outerShdw>
              </a:effectLst>
            </a:endParaRPr>
          </a:p>
        </p:txBody>
      </p:sp>
      <p:sp>
        <p:nvSpPr>
          <p:cNvPr id="3" name="Content Placeholder 2"/>
          <p:cNvSpPr>
            <a:spLocks noGrp="1"/>
          </p:cNvSpPr>
          <p:nvPr>
            <p:ph idx="1"/>
          </p:nvPr>
        </p:nvSpPr>
        <p:spPr>
          <a:xfrm>
            <a:off x="457200" y="1600200"/>
            <a:ext cx="8229600" cy="4572000"/>
          </a:xfrm>
        </p:spPr>
        <p:txBody>
          <a:bodyPr>
            <a:normAutofit lnSpcReduction="10000"/>
          </a:bodyPr>
          <a:lstStyle/>
          <a:p>
            <a:pPr>
              <a:buFont typeface="Wingdings" pitchFamily="2" charset="2"/>
              <a:buChar char="Ø"/>
            </a:pPr>
            <a:r>
              <a:rPr lang="en-US" dirty="0" smtClean="0">
                <a:solidFill>
                  <a:srgbClr val="002060"/>
                </a:solidFill>
              </a:rPr>
              <a:t>TEST SPECIMEN</a:t>
            </a:r>
          </a:p>
          <a:p>
            <a:endParaRPr lang="en-IN" sz="2400" dirty="0" smtClean="0"/>
          </a:p>
          <a:p>
            <a:r>
              <a:rPr lang="en-IN" sz="2400" dirty="0" smtClean="0"/>
              <a:t>The experimental program consisted of conducting fire resistance tests on three reinforced concrete columns. </a:t>
            </a:r>
          </a:p>
          <a:p>
            <a:endParaRPr lang="en-IN" sz="2400" dirty="0" smtClean="0"/>
          </a:p>
          <a:p>
            <a:r>
              <a:rPr lang="en-IN" sz="2400" dirty="0" smtClean="0"/>
              <a:t>Two of these columns, HSC1 and HSC2, were of high strength concrete while the third one, NSC1, was made with normal strength concrete. </a:t>
            </a:r>
          </a:p>
          <a:p>
            <a:endParaRPr lang="en-IN" sz="2400" dirty="0" smtClean="0"/>
          </a:p>
          <a:p>
            <a:r>
              <a:rPr lang="en-IN" sz="2400" dirty="0" smtClean="0"/>
              <a:t>All columns were 3810 mm long and were of square cross section of 305 mm size. </a:t>
            </a:r>
            <a:endParaRPr lang="en-IN" sz="2400" dirty="0">
              <a:solidFill>
                <a:srgbClr val="00206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381000" y="1905000"/>
            <a:ext cx="8534400" cy="3699895"/>
          </a:xfrm>
          <a:prstGeom prst="rect">
            <a:avLst/>
          </a:prstGeom>
          <a:noFill/>
          <a:ln w="9525">
            <a:noFill/>
            <a:miter lim="800000"/>
            <a:headEnd/>
            <a:tailEnd/>
          </a:ln>
        </p:spPr>
      </p:pic>
      <p:sp>
        <p:nvSpPr>
          <p:cNvPr id="5" name="TextBox 4"/>
          <p:cNvSpPr txBox="1"/>
          <p:nvPr/>
        </p:nvSpPr>
        <p:spPr>
          <a:xfrm>
            <a:off x="609600" y="685800"/>
            <a:ext cx="6934200" cy="830997"/>
          </a:xfrm>
          <a:prstGeom prst="rect">
            <a:avLst/>
          </a:prstGeom>
          <a:noFill/>
        </p:spPr>
        <p:txBody>
          <a:bodyPr wrap="square" rtlCol="0">
            <a:spAutoFit/>
          </a:bodyPr>
          <a:lstStyle/>
          <a:p>
            <a:pPr>
              <a:buFont typeface="Arial" pitchFamily="34" charset="0"/>
              <a:buChar char="•"/>
            </a:pPr>
            <a:r>
              <a:rPr lang="en-IN" sz="2400" dirty="0" smtClean="0"/>
              <a:t>The dimensions of the column cross section and other specifics of the columns are given in Table 1. </a:t>
            </a:r>
            <a:endParaRPr lang="en-IN"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400" dirty="0" smtClean="0"/>
              <a:t>Columns HSC1 and HSC2 had eight, 20 mm, longitudinal bars, while Column NSC1 had four, 20 mm, longitudinal bars. </a:t>
            </a:r>
          </a:p>
          <a:p>
            <a:endParaRPr lang="en-IN" sz="2400" dirty="0" smtClean="0"/>
          </a:p>
          <a:p>
            <a:r>
              <a:rPr lang="en-IN" sz="2400" dirty="0" smtClean="0"/>
              <a:t>In the HSC columns, the bars were tied with 10 mm ties at a spacing of 225 mm; while in the NSC columns, the bars were tied with 8 mm ties at a spacing of 305 mm. </a:t>
            </a:r>
          </a:p>
          <a:p>
            <a:endParaRPr lang="en-IN" sz="2400" dirty="0" smtClean="0"/>
          </a:p>
          <a:p>
            <a:r>
              <a:rPr lang="en-IN" sz="2400" dirty="0" smtClean="0"/>
              <a:t>The main reinforcing bars and ties had a specified yield strength of 400 MPa. </a:t>
            </a:r>
            <a:endParaRPr lang="en-IN"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40363"/>
          </a:xfrm>
        </p:spPr>
        <p:txBody>
          <a:bodyPr>
            <a:normAutofit/>
          </a:bodyPr>
          <a:lstStyle/>
          <a:p>
            <a:r>
              <a:rPr lang="en-IN" sz="2400" dirty="0" smtClean="0"/>
              <a:t>Three batches of concrete were used in fabricating the columns.</a:t>
            </a:r>
          </a:p>
          <a:p>
            <a:endParaRPr lang="en-IN" sz="2400" dirty="0" smtClean="0"/>
          </a:p>
          <a:p>
            <a:r>
              <a:rPr lang="en-IN" sz="2400" dirty="0" smtClean="0"/>
              <a:t>The mix for Batch 1 and Batch 2 used HSC, while the mix for Batch 3 used NSC. </a:t>
            </a:r>
          </a:p>
          <a:p>
            <a:endParaRPr lang="en-IN" sz="2400" dirty="0" smtClean="0"/>
          </a:p>
          <a:p>
            <a:r>
              <a:rPr lang="en-IN" sz="2400" dirty="0" smtClean="0"/>
              <a:t>The coarse aggregate in Batches 1 and 3 was carbonate while in Batch 2 it was siliceous aggregate. </a:t>
            </a:r>
          </a:p>
          <a:p>
            <a:endParaRPr lang="en-IN" sz="2400" dirty="0" smtClean="0"/>
          </a:p>
          <a:p>
            <a:r>
              <a:rPr lang="en-IN" sz="2400" dirty="0" smtClean="0"/>
              <a:t>Columns HSC1, HSC2 and NSC1 were fabricated from Batch 1, Batch 2 and Batch 3, respectively. </a:t>
            </a:r>
          </a:p>
          <a:p>
            <a:endParaRPr lang="en-IN"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5963"/>
          </a:xfrm>
        </p:spPr>
        <p:txBody>
          <a:bodyPr>
            <a:normAutofit/>
          </a:bodyPr>
          <a:lstStyle/>
          <a:p>
            <a:r>
              <a:rPr lang="en-US" sz="2400" dirty="0" smtClean="0"/>
              <a:t>To put the concrete at service at much earlier age.</a:t>
            </a:r>
          </a:p>
          <a:p>
            <a:endParaRPr lang="en-US" sz="2400" dirty="0" smtClean="0"/>
          </a:p>
          <a:p>
            <a:r>
              <a:rPr lang="en-US" sz="2400" dirty="0" smtClean="0"/>
              <a:t>To build high rise buildings by reducing column sizes and increasing available space.</a:t>
            </a:r>
          </a:p>
          <a:p>
            <a:endParaRPr lang="en-US" sz="2400" dirty="0" smtClean="0"/>
          </a:p>
          <a:p>
            <a:r>
              <a:rPr lang="en-US" sz="2400" dirty="0" smtClean="0"/>
              <a:t>To build the superstructure of long-span bridges and to enhance the durability of bridge decks. </a:t>
            </a:r>
            <a:endParaRPr lang="en-IN" sz="2400" dirty="0"/>
          </a:p>
        </p:txBody>
      </p:sp>
      <p:sp>
        <p:nvSpPr>
          <p:cNvPr id="5" name="TextBox 4"/>
          <p:cNvSpPr txBox="1"/>
          <p:nvPr/>
        </p:nvSpPr>
        <p:spPr>
          <a:xfrm>
            <a:off x="381000" y="990600"/>
            <a:ext cx="4724400" cy="584775"/>
          </a:xfrm>
          <a:prstGeom prst="rect">
            <a:avLst/>
          </a:prstGeom>
          <a:noFill/>
        </p:spPr>
        <p:txBody>
          <a:bodyPr wrap="square" rtlCol="0">
            <a:spAutoFit/>
          </a:bodyPr>
          <a:lstStyle/>
          <a:p>
            <a:pPr>
              <a:buFont typeface="Wingdings" pitchFamily="2" charset="2"/>
              <a:buChar char="v"/>
            </a:pPr>
            <a:r>
              <a:rPr lang="en-US" sz="3200" dirty="0" smtClean="0"/>
              <a:t>WHY DO WE NEED HSC?</a:t>
            </a:r>
            <a:endParaRPr lang="en-IN"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685800" y="609600"/>
            <a:ext cx="78486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400" dirty="0" smtClean="0"/>
              <a:t>The moisture condition at the centre of the column was also measured on the day of the test. </a:t>
            </a:r>
          </a:p>
          <a:p>
            <a:endParaRPr lang="en-IN" sz="2400" dirty="0" smtClean="0"/>
          </a:p>
          <a:p>
            <a:r>
              <a:rPr lang="en-IN" sz="2400" dirty="0" smtClean="0"/>
              <a:t>The moisture conditions of Columns HSC1, HSC2 and NSC1 are approximately equivalent to those in equilibrium with air of 69% relative humidity (RH), 63% RH and 75% RH, respectively, at room temperature. </a:t>
            </a:r>
          </a:p>
          <a:p>
            <a:endParaRPr lang="en-IN"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Wingdings" pitchFamily="2" charset="2"/>
              <a:buChar char="Ø"/>
            </a:pPr>
            <a:r>
              <a:rPr lang="en-US" sz="3200" dirty="0" smtClean="0">
                <a:solidFill>
                  <a:srgbClr val="002060"/>
                </a:solidFill>
              </a:rPr>
              <a:t>TEST APPPARATUS</a:t>
            </a:r>
            <a:endParaRPr lang="en-IN" sz="3200" dirty="0">
              <a:solidFill>
                <a:srgbClr val="002060"/>
              </a:solidFill>
            </a:endParaRPr>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IN" sz="2400" dirty="0" smtClean="0"/>
              <a:t>The tests were carried out by exposing the columns to heat in a furnace specially built for testing loaded columns. </a:t>
            </a:r>
          </a:p>
          <a:p>
            <a:endParaRPr lang="en-IN" sz="2400" dirty="0" smtClean="0"/>
          </a:p>
          <a:p>
            <a:r>
              <a:rPr lang="en-IN" sz="2400" dirty="0" smtClean="0"/>
              <a:t>The furnace consists of a steel framework supported by four steel columns, with the furnace chamber inside the framework. </a:t>
            </a:r>
          </a:p>
          <a:p>
            <a:endParaRPr lang="en-IN" sz="2400" dirty="0" smtClean="0"/>
          </a:p>
          <a:p>
            <a:r>
              <a:rPr lang="en-IN" sz="2400" dirty="0" smtClean="0"/>
              <a:t>The test furnace was designed to produce conditions, such as temperature, structural loads and heat transfer, to which a member might be exposed during a fire. </a:t>
            </a:r>
          </a:p>
          <a:p>
            <a:endParaRPr lang="en-IN" sz="2400" dirty="0" smtClean="0"/>
          </a:p>
          <a:p>
            <a:r>
              <a:rPr lang="en-IN" sz="2400" dirty="0" smtClean="0"/>
              <a:t>The furnace has a loading capacity of 1,000 t. </a:t>
            </a:r>
            <a:endParaRPr lang="en-IN"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Wingdings" pitchFamily="2" charset="2"/>
              <a:buChar char="Ø"/>
            </a:pPr>
            <a:r>
              <a:rPr lang="en-US" sz="3200" dirty="0" smtClean="0">
                <a:solidFill>
                  <a:srgbClr val="002060"/>
                </a:solidFill>
              </a:rPr>
              <a:t>TEST CONDITION AND PROCEDURE</a:t>
            </a:r>
            <a:endParaRPr lang="en-IN" sz="3200" dirty="0">
              <a:solidFill>
                <a:srgbClr val="002060"/>
              </a:solidFill>
            </a:endParaRPr>
          </a:p>
        </p:txBody>
      </p:sp>
      <p:sp>
        <p:nvSpPr>
          <p:cNvPr id="3" name="Content Placeholder 2"/>
          <p:cNvSpPr>
            <a:spLocks noGrp="1"/>
          </p:cNvSpPr>
          <p:nvPr>
            <p:ph idx="1"/>
          </p:nvPr>
        </p:nvSpPr>
        <p:spPr/>
        <p:txBody>
          <a:bodyPr>
            <a:normAutofit lnSpcReduction="10000"/>
          </a:bodyPr>
          <a:lstStyle/>
          <a:p>
            <a:r>
              <a:rPr lang="en-IN" sz="2400" dirty="0" smtClean="0"/>
              <a:t>The columns were installed in the furnace by bolting the endplates to a loading head at the top and to a hydraulic jack at the bottom. </a:t>
            </a:r>
          </a:p>
          <a:p>
            <a:endParaRPr lang="en-US" sz="2400" dirty="0" smtClean="0"/>
          </a:p>
          <a:p>
            <a:r>
              <a:rPr lang="en-IN" sz="2400" dirty="0" smtClean="0"/>
              <a:t>The conditions of the columns were fixed-fixed for all tests. </a:t>
            </a:r>
          </a:p>
          <a:p>
            <a:endParaRPr lang="en-US" sz="2400" dirty="0" smtClean="0"/>
          </a:p>
          <a:p>
            <a:r>
              <a:rPr lang="en-IN" sz="2400" dirty="0" smtClean="0"/>
              <a:t>For each column, the length exposed to fire was approximately 3000 mm. </a:t>
            </a:r>
          </a:p>
          <a:p>
            <a:endParaRPr lang="en-US" sz="2400" dirty="0" smtClean="0"/>
          </a:p>
          <a:p>
            <a:r>
              <a:rPr lang="en-IN" sz="2400" dirty="0" smtClean="0"/>
              <a:t>For columns tested fixed at the ends, an effective length of 2000 mm represents experimental behaviour. </a:t>
            </a:r>
            <a:endParaRPr lang="en-IN"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r>
              <a:rPr lang="en-IN" sz="2400" dirty="0" smtClean="0"/>
              <a:t>Column HSC1 was subjected to a load of 2000 KN.</a:t>
            </a:r>
          </a:p>
          <a:p>
            <a:endParaRPr lang="en-IN" sz="2400" dirty="0" smtClean="0"/>
          </a:p>
          <a:p>
            <a:r>
              <a:rPr lang="en-IN" sz="2400" dirty="0" smtClean="0"/>
              <a:t>Column HSC2 was subjected a load of 1700 </a:t>
            </a:r>
            <a:r>
              <a:rPr lang="en-IN" sz="2400" dirty="0" smtClean="0"/>
              <a:t>KN.</a:t>
            </a:r>
            <a:endParaRPr lang="en-IN" sz="2400" dirty="0" smtClean="0"/>
          </a:p>
          <a:p>
            <a:endParaRPr lang="en-IN" sz="2400" dirty="0" smtClean="0"/>
          </a:p>
          <a:p>
            <a:r>
              <a:rPr lang="en-IN" sz="2400" dirty="0" smtClean="0"/>
              <a:t> Column NSC1 to a load of 1067 </a:t>
            </a:r>
            <a:r>
              <a:rPr lang="en-IN" sz="2400" dirty="0" smtClean="0"/>
              <a:t>K</a:t>
            </a:r>
            <a:r>
              <a:rPr lang="en-IN" sz="2400" dirty="0" smtClean="0"/>
              <a:t>N</a:t>
            </a:r>
            <a:r>
              <a:rPr lang="en-IN" sz="2400" dirty="0" smtClean="0"/>
              <a:t>.</a:t>
            </a:r>
          </a:p>
          <a:p>
            <a:endParaRPr lang="en-IN" sz="2400" dirty="0" smtClean="0"/>
          </a:p>
          <a:p>
            <a:r>
              <a:rPr lang="en-IN" sz="2400" dirty="0" smtClean="0"/>
              <a:t>The load was applied approximately 45 min before the start of the fire test and was maintained until a condition was reached at which no further increase of the axial deformation could be measured. </a:t>
            </a:r>
          </a:p>
          <a:p>
            <a:endParaRPr lang="en-US" sz="2400" dirty="0" smtClean="0"/>
          </a:p>
          <a:p>
            <a:r>
              <a:rPr lang="en-IN" sz="2400" dirty="0" smtClean="0"/>
              <a:t>The load was maintained constant throughout the test. </a:t>
            </a:r>
            <a:endParaRPr lang="en-IN"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Wingdings" pitchFamily="2" charset="2"/>
              <a:buChar char="Ø"/>
            </a:pPr>
            <a:r>
              <a:rPr lang="en-US" sz="3200" dirty="0" smtClean="0">
                <a:solidFill>
                  <a:srgbClr val="002060"/>
                </a:solidFill>
              </a:rPr>
              <a:t>RESULTS AND DISCUSSION</a:t>
            </a:r>
            <a:endParaRPr lang="en-IN" sz="3200" dirty="0">
              <a:solidFill>
                <a:srgbClr val="002060"/>
              </a:solidFill>
            </a:endParaRPr>
          </a:p>
        </p:txBody>
      </p:sp>
      <p:sp>
        <p:nvSpPr>
          <p:cNvPr id="3" name="Content Placeholder 2"/>
          <p:cNvSpPr>
            <a:spLocks noGrp="1"/>
          </p:cNvSpPr>
          <p:nvPr>
            <p:ph idx="1"/>
          </p:nvPr>
        </p:nvSpPr>
        <p:spPr/>
        <p:txBody>
          <a:bodyPr>
            <a:normAutofit/>
          </a:bodyPr>
          <a:lstStyle/>
          <a:p>
            <a:r>
              <a:rPr lang="en-IN" sz="2400" dirty="0" smtClean="0"/>
              <a:t>The temperature-time curves for the external surface and for various depths in concrete are plotted.</a:t>
            </a:r>
          </a:p>
          <a:p>
            <a:endParaRPr lang="en-US" sz="2400" dirty="0" smtClean="0"/>
          </a:p>
          <a:p>
            <a:r>
              <a:rPr lang="en-IN" sz="2400" dirty="0" smtClean="0"/>
              <a:t>For all three columns, the temperatures inside the column rose rapidly to about 100°C and then the rate of increase of temperature decreased. </a:t>
            </a:r>
          </a:p>
          <a:p>
            <a:endParaRPr lang="en-US" sz="2400" dirty="0" smtClean="0"/>
          </a:p>
          <a:p>
            <a:r>
              <a:rPr lang="en-IN" sz="2400" dirty="0" smtClean="0"/>
              <a:t>Both the NSC and HSC columns expanded until the reinforcement yielded and then contracted leading to failure. </a:t>
            </a:r>
            <a:endParaRPr lang="en-IN"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lnSpcReduction="10000"/>
          </a:bodyPr>
          <a:lstStyle/>
          <a:p>
            <a:r>
              <a:rPr lang="en-IN" sz="2400" dirty="0" smtClean="0"/>
              <a:t>It can be seen that deformation in the HSC columns was slightly less than that for the NSC column. </a:t>
            </a:r>
          </a:p>
          <a:p>
            <a:endParaRPr lang="en-US" sz="2400" dirty="0" smtClean="0"/>
          </a:p>
          <a:p>
            <a:r>
              <a:rPr lang="en-IN" sz="2400" dirty="0" smtClean="0"/>
              <a:t>The deformation in the columns resulted from several factors, such as load, thermal expansion and creep.</a:t>
            </a:r>
          </a:p>
          <a:p>
            <a:endParaRPr lang="en-US" sz="2400" dirty="0" smtClean="0"/>
          </a:p>
          <a:p>
            <a:r>
              <a:rPr lang="en-IN" sz="2400" dirty="0" smtClean="0"/>
              <a:t>Initial deformation of the column was mainly due to the thermal expansion of concrete and steel. </a:t>
            </a:r>
          </a:p>
          <a:p>
            <a:endParaRPr lang="en-IN" sz="2400" dirty="0" smtClean="0"/>
          </a:p>
          <a:p>
            <a:r>
              <a:rPr lang="en-IN" sz="2400" dirty="0" smtClean="0"/>
              <a:t>While the effect of load and thermal expansion is significant in the intermediate stages, the effect of creep becomes pronounced in the later stages due to the high fire temperature. </a:t>
            </a:r>
            <a:endParaRPr lang="en-US" sz="2400" dirty="0" smtClean="0"/>
          </a:p>
          <a:p>
            <a:endParaRPr lang="en-IN"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r>
              <a:rPr lang="en-IN" sz="2400" dirty="0" smtClean="0"/>
              <a:t>This is one of the main reasons that the deformations are quite large before the failure of the columns. </a:t>
            </a:r>
          </a:p>
          <a:p>
            <a:endParaRPr lang="en-US" sz="2400" dirty="0" smtClean="0"/>
          </a:p>
          <a:p>
            <a:r>
              <a:rPr lang="en-IN" sz="2400" dirty="0" smtClean="0"/>
              <a:t>All three columns failed in compression mode. </a:t>
            </a:r>
          </a:p>
          <a:p>
            <a:endParaRPr lang="en-IN" sz="2400" dirty="0" smtClean="0"/>
          </a:p>
          <a:p>
            <a:r>
              <a:rPr lang="en-IN" sz="2400" dirty="0" smtClean="0"/>
              <a:t>In the NSC column, no significant spalling occurred until the failure of the column.</a:t>
            </a:r>
          </a:p>
          <a:p>
            <a:endParaRPr lang="en-IN" sz="2400" dirty="0" smtClean="0"/>
          </a:p>
          <a:p>
            <a:r>
              <a:rPr lang="en-IN" sz="2400" dirty="0" smtClean="0"/>
              <a:t>In the case of HSC columns, there was noticeable spalling at the end of the test.  </a:t>
            </a:r>
            <a:endParaRPr lang="en-US" sz="2400" dirty="0" smtClean="0"/>
          </a:p>
          <a:p>
            <a:endParaRPr lang="en-IN"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r>
              <a:rPr lang="en-IN" sz="2400" dirty="0" smtClean="0"/>
              <a:t>The cracks in these HSC columns progressed at the corners of the cross section, with the increase in time, and led to spalling of chunks of concrete. </a:t>
            </a:r>
          </a:p>
          <a:p>
            <a:endParaRPr lang="en-US" sz="2400" dirty="0" smtClean="0"/>
          </a:p>
          <a:p>
            <a:r>
              <a:rPr lang="en-IN" sz="2400" dirty="0" smtClean="0"/>
              <a:t>This spalling was significant at about mid-height. </a:t>
            </a:r>
          </a:p>
          <a:p>
            <a:endParaRPr lang="en-US" sz="2400" dirty="0" smtClean="0"/>
          </a:p>
          <a:p>
            <a:r>
              <a:rPr lang="en-IN" sz="2400" dirty="0" smtClean="0"/>
              <a:t>While minute cracks could be noticed in about </a:t>
            </a:r>
            <a:r>
              <a:rPr lang="en-IN" sz="2400" dirty="0" smtClean="0">
                <a:solidFill>
                  <a:srgbClr val="FF0000"/>
                </a:solidFill>
              </a:rPr>
              <a:t>20 to 30 </a:t>
            </a:r>
            <a:r>
              <a:rPr lang="en-IN" sz="2400" dirty="0" smtClean="0"/>
              <a:t>min, the widening of these cracks occurred after about </a:t>
            </a:r>
            <a:r>
              <a:rPr lang="en-IN" sz="2400" dirty="0" smtClean="0">
                <a:solidFill>
                  <a:srgbClr val="FF0000"/>
                </a:solidFill>
              </a:rPr>
              <a:t>60</a:t>
            </a:r>
            <a:r>
              <a:rPr lang="en-IN" sz="2400" dirty="0" smtClean="0"/>
              <a:t> min or so. </a:t>
            </a:r>
          </a:p>
          <a:p>
            <a:endParaRPr lang="en-US" sz="2400" dirty="0" smtClean="0"/>
          </a:p>
          <a:p>
            <a:r>
              <a:rPr lang="en-IN" sz="2400" dirty="0" smtClean="0"/>
              <a:t>In the case of Column HSC1 (carbonate aggregate concrete), the spalling was less compared to Column HSC2 (siliceous aggregate). </a:t>
            </a:r>
          </a:p>
          <a:p>
            <a:endParaRPr lang="en-US" sz="2400" dirty="0" smtClean="0"/>
          </a:p>
          <a:p>
            <a:endParaRPr lang="en-IN"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400" dirty="0" smtClean="0"/>
              <a:t>This could be attributed to the effect of aggregate used in the concrete mix and also to the intensity of load.</a:t>
            </a:r>
          </a:p>
          <a:p>
            <a:endParaRPr lang="en-US" sz="2400" dirty="0" smtClean="0"/>
          </a:p>
          <a:p>
            <a:r>
              <a:rPr lang="en-IN" sz="2400" dirty="0" smtClean="0"/>
              <a:t>For the NSC column, the fire resistance was approximately </a:t>
            </a:r>
            <a:r>
              <a:rPr lang="en-IN" sz="2400" dirty="0" smtClean="0">
                <a:solidFill>
                  <a:srgbClr val="FF0000"/>
                </a:solidFill>
              </a:rPr>
              <a:t>366</a:t>
            </a:r>
            <a:r>
              <a:rPr lang="en-IN" sz="2400" dirty="0" smtClean="0"/>
              <a:t> min.</a:t>
            </a:r>
          </a:p>
          <a:p>
            <a:endParaRPr lang="en-US" sz="2400" dirty="0" smtClean="0"/>
          </a:p>
          <a:p>
            <a:r>
              <a:rPr lang="en-IN" sz="2400" dirty="0" smtClean="0"/>
              <a:t>For Columns HSC1 and HSC2, it was </a:t>
            </a:r>
            <a:r>
              <a:rPr lang="en-IN" sz="2400" dirty="0" smtClean="0">
                <a:solidFill>
                  <a:srgbClr val="FF0000"/>
                </a:solidFill>
              </a:rPr>
              <a:t>225</a:t>
            </a:r>
            <a:r>
              <a:rPr lang="en-IN" sz="2400" dirty="0" smtClean="0"/>
              <a:t> and </a:t>
            </a:r>
            <a:r>
              <a:rPr lang="en-IN" sz="2400" dirty="0" smtClean="0">
                <a:solidFill>
                  <a:srgbClr val="FF0000"/>
                </a:solidFill>
              </a:rPr>
              <a:t>189</a:t>
            </a:r>
            <a:r>
              <a:rPr lang="en-IN" sz="2400" dirty="0" smtClean="0"/>
              <a:t> min, respectively. </a:t>
            </a:r>
          </a:p>
          <a:p>
            <a:endParaRPr lang="en-US" sz="2400" dirty="0" smtClean="0"/>
          </a:p>
          <a:p>
            <a:endParaRPr lang="en-IN"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fontScale="92500"/>
          </a:bodyPr>
          <a:lstStyle/>
          <a:p>
            <a:r>
              <a:rPr lang="en-IN" sz="2400" dirty="0" smtClean="0"/>
              <a:t>In recent years, the construction industry has shown more interest in the use of high strength concrete (HSC).</a:t>
            </a:r>
          </a:p>
          <a:p>
            <a:endParaRPr lang="en-IN" sz="2400" dirty="0" smtClean="0"/>
          </a:p>
          <a:p>
            <a:r>
              <a:rPr lang="en-IN" sz="2400" dirty="0" smtClean="0"/>
              <a:t>This is due to the improvements in structural performance, such as high strength and durability, that it can provide compared to normal strength concrete (NSC).</a:t>
            </a:r>
          </a:p>
          <a:p>
            <a:endParaRPr lang="en-US" sz="2400" dirty="0" smtClean="0"/>
          </a:p>
          <a:p>
            <a:r>
              <a:rPr lang="en-IN" sz="2400" dirty="0" smtClean="0"/>
              <a:t>Recently, the use of high strength concrete, which was previously in applications such as bridges, off-shore structures and infrastructure projects, has been extended to high rise buildings. </a:t>
            </a:r>
          </a:p>
          <a:p>
            <a:endParaRPr lang="en-US" sz="2400" dirty="0" smtClean="0"/>
          </a:p>
          <a:p>
            <a:r>
              <a:rPr lang="en-IN" sz="2400" dirty="0" smtClean="0"/>
              <a:t>One of the major uses of HSC in buildings is for columns. </a:t>
            </a:r>
          </a:p>
          <a:p>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304800" y="609600"/>
            <a:ext cx="8229600" cy="4568031"/>
          </a:xfrm>
          <a:prstGeom prst="rect">
            <a:avLst/>
          </a:prstGeom>
          <a:noFill/>
          <a:ln w="9525">
            <a:noFill/>
            <a:miter lim="800000"/>
            <a:headEnd/>
            <a:tailEnd/>
          </a:ln>
        </p:spPr>
      </p:pic>
      <p:sp>
        <p:nvSpPr>
          <p:cNvPr id="5" name="TextBox 4"/>
          <p:cNvSpPr txBox="1"/>
          <p:nvPr/>
        </p:nvSpPr>
        <p:spPr>
          <a:xfrm>
            <a:off x="990600" y="5257800"/>
            <a:ext cx="7315200" cy="400110"/>
          </a:xfrm>
          <a:prstGeom prst="rect">
            <a:avLst/>
          </a:prstGeom>
          <a:noFill/>
        </p:spPr>
        <p:txBody>
          <a:bodyPr wrap="square" rtlCol="0">
            <a:spAutoFit/>
          </a:bodyPr>
          <a:lstStyle/>
          <a:p>
            <a:r>
              <a:rPr lang="en-IN" sz="2000" b="1" dirty="0" smtClean="0"/>
              <a:t>Temperature distribution at various depths in NSC and HSC columns </a:t>
            </a:r>
            <a:endParaRPr lang="en-IN"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609600" y="838200"/>
            <a:ext cx="8077200" cy="4239419"/>
          </a:xfrm>
          <a:prstGeom prst="rect">
            <a:avLst/>
          </a:prstGeom>
          <a:noFill/>
          <a:ln w="9525">
            <a:noFill/>
            <a:miter lim="800000"/>
            <a:headEnd/>
            <a:tailEnd/>
          </a:ln>
        </p:spPr>
      </p:pic>
      <p:sp>
        <p:nvSpPr>
          <p:cNvPr id="5" name="TextBox 4"/>
          <p:cNvSpPr txBox="1"/>
          <p:nvPr/>
        </p:nvSpPr>
        <p:spPr>
          <a:xfrm>
            <a:off x="1676400" y="5181600"/>
            <a:ext cx="7239000" cy="461665"/>
          </a:xfrm>
          <a:prstGeom prst="rect">
            <a:avLst/>
          </a:prstGeom>
          <a:noFill/>
        </p:spPr>
        <p:txBody>
          <a:bodyPr wrap="square" rtlCol="0">
            <a:spAutoFit/>
          </a:bodyPr>
          <a:lstStyle/>
          <a:p>
            <a:r>
              <a:rPr lang="en-IN" sz="2400" b="1" dirty="0" smtClean="0"/>
              <a:t>Axial deformation for HSC and NSC columns</a:t>
            </a:r>
            <a:endParaRPr lang="en-IN"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1066800" y="685800"/>
            <a:ext cx="4191000" cy="5410200"/>
          </a:xfrm>
          <a:prstGeom prst="rect">
            <a:avLst/>
          </a:prstGeom>
          <a:noFill/>
          <a:ln w="9525">
            <a:noFill/>
            <a:miter lim="800000"/>
            <a:headEnd/>
            <a:tailEnd/>
          </a:ln>
        </p:spPr>
      </p:pic>
      <p:sp>
        <p:nvSpPr>
          <p:cNvPr id="6" name="TextBox 5"/>
          <p:cNvSpPr txBox="1"/>
          <p:nvPr/>
        </p:nvSpPr>
        <p:spPr>
          <a:xfrm>
            <a:off x="5867400" y="2514600"/>
            <a:ext cx="2133600" cy="523220"/>
          </a:xfrm>
          <a:prstGeom prst="rect">
            <a:avLst/>
          </a:prstGeom>
          <a:noFill/>
        </p:spPr>
        <p:txBody>
          <a:bodyPr wrap="square" rtlCol="0">
            <a:spAutoFit/>
          </a:bodyPr>
          <a:lstStyle/>
          <a:p>
            <a:r>
              <a:rPr lang="en-IN" sz="2800" b="1" dirty="0" smtClean="0">
                <a:solidFill>
                  <a:srgbClr val="FF0000"/>
                </a:solidFill>
              </a:rPr>
              <a:t>NSC Column </a:t>
            </a:r>
            <a:endParaRPr lang="en-IN" sz="2800" dirty="0">
              <a:solidFill>
                <a:srgbClr val="FF0000"/>
              </a:solidFill>
            </a:endParaRPr>
          </a:p>
        </p:txBody>
      </p:sp>
      <p:cxnSp>
        <p:nvCxnSpPr>
          <p:cNvPr id="8" name="Straight Arrow Connector 7"/>
          <p:cNvCxnSpPr>
            <a:stCxn id="6" idx="1"/>
          </p:cNvCxnSpPr>
          <p:nvPr/>
        </p:nvCxnSpPr>
        <p:spPr>
          <a:xfrm rot="10800000" flipV="1">
            <a:off x="3810000" y="2776210"/>
            <a:ext cx="2057400" cy="4319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1066800" y="381000"/>
            <a:ext cx="4425645" cy="5745163"/>
          </a:xfrm>
          <a:prstGeom prst="rect">
            <a:avLst/>
          </a:prstGeom>
          <a:noFill/>
          <a:ln w="9525">
            <a:noFill/>
            <a:miter lim="800000"/>
            <a:headEnd/>
            <a:tailEnd/>
          </a:ln>
        </p:spPr>
      </p:pic>
      <p:sp>
        <p:nvSpPr>
          <p:cNvPr id="5" name="TextBox 4"/>
          <p:cNvSpPr txBox="1"/>
          <p:nvPr/>
        </p:nvSpPr>
        <p:spPr>
          <a:xfrm>
            <a:off x="6019800" y="2971800"/>
            <a:ext cx="1905000" cy="461665"/>
          </a:xfrm>
          <a:prstGeom prst="rect">
            <a:avLst/>
          </a:prstGeom>
          <a:noFill/>
        </p:spPr>
        <p:txBody>
          <a:bodyPr wrap="square" rtlCol="0">
            <a:spAutoFit/>
          </a:bodyPr>
          <a:lstStyle/>
          <a:p>
            <a:r>
              <a:rPr lang="en-IN" sz="2400" b="1" dirty="0" smtClean="0">
                <a:solidFill>
                  <a:srgbClr val="FF0000"/>
                </a:solidFill>
              </a:rPr>
              <a:t>HSC Column </a:t>
            </a:r>
            <a:endParaRPr lang="en-IN" sz="2400" dirty="0">
              <a:solidFill>
                <a:srgbClr val="FF0000"/>
              </a:solidFill>
            </a:endParaRPr>
          </a:p>
        </p:txBody>
      </p:sp>
      <p:cxnSp>
        <p:nvCxnSpPr>
          <p:cNvPr id="7" name="Straight Arrow Connector 6"/>
          <p:cNvCxnSpPr>
            <a:stCxn id="5" idx="1"/>
          </p:cNvCxnSpPr>
          <p:nvPr/>
        </p:nvCxnSpPr>
        <p:spPr>
          <a:xfrm rot="10800000">
            <a:off x="3886200" y="2667001"/>
            <a:ext cx="2133600" cy="535633"/>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a:effectLst>
            <a:outerShdw blurRad="50800" dist="38100" dir="18900000" algn="bl" rotWithShape="0">
              <a:prstClr val="black">
                <a:alpha val="40000"/>
              </a:prstClr>
            </a:outerShdw>
          </a:effectLst>
        </p:spPr>
        <p:txBody>
          <a:bodyPr/>
          <a:lstStyle/>
          <a:p>
            <a:r>
              <a:rPr lang="en-US" dirty="0" smtClean="0">
                <a:solidFill>
                  <a:srgbClr val="FF0000"/>
                </a:solidFill>
              </a:rPr>
              <a:t>GUIDELINES </a:t>
            </a:r>
            <a:endParaRPr lang="en-IN" dirty="0">
              <a:solidFill>
                <a:srgbClr val="FF0000"/>
              </a:solidFill>
            </a:endParaRPr>
          </a:p>
        </p:txBody>
      </p:sp>
      <p:sp>
        <p:nvSpPr>
          <p:cNvPr id="3" name="Content Placeholder 2"/>
          <p:cNvSpPr>
            <a:spLocks noGrp="1"/>
          </p:cNvSpPr>
          <p:nvPr>
            <p:ph idx="1"/>
          </p:nvPr>
        </p:nvSpPr>
        <p:spPr>
          <a:xfrm>
            <a:off x="533400" y="1219200"/>
            <a:ext cx="8229600" cy="5486400"/>
          </a:xfrm>
        </p:spPr>
        <p:txBody>
          <a:bodyPr>
            <a:noAutofit/>
          </a:bodyPr>
          <a:lstStyle/>
          <a:p>
            <a:r>
              <a:rPr lang="en-IN" sz="2400" dirty="0" smtClean="0"/>
              <a:t>High-strength concrete is a high-performing material that offers a number of advantages. Engineers can enhance its fire performance by adopting the following guidelines:</a:t>
            </a:r>
          </a:p>
          <a:p>
            <a:pPr lvl="1"/>
            <a:r>
              <a:rPr lang="en-IN" sz="2400" dirty="0" smtClean="0"/>
              <a:t>Use normal-weight aggregate (instead of lightweight aggregate) to minimize spalling.</a:t>
            </a:r>
          </a:p>
          <a:p>
            <a:pPr lvl="1"/>
            <a:endParaRPr lang="en-IN" sz="2400" dirty="0" smtClean="0"/>
          </a:p>
          <a:p>
            <a:pPr lvl="1"/>
            <a:r>
              <a:rPr lang="en-IN" sz="2400" dirty="0" smtClean="0"/>
              <a:t>Add polypropylene fibres to the mix to reduce spalling.</a:t>
            </a:r>
          </a:p>
          <a:p>
            <a:pPr lvl="1"/>
            <a:endParaRPr lang="en-IN" sz="2400" dirty="0" smtClean="0"/>
          </a:p>
          <a:p>
            <a:pPr lvl="1"/>
            <a:r>
              <a:rPr lang="en-IN" sz="2400" dirty="0" smtClean="0"/>
              <a:t>Add steel fibres to enhance tensile strength and reduce spalling.</a:t>
            </a:r>
          </a:p>
          <a:p>
            <a:pPr lvl="1"/>
            <a:endParaRPr lang="en-IN" sz="2400" dirty="0" smtClean="0"/>
          </a:p>
          <a:p>
            <a:pPr lvl="1"/>
            <a:endParaRPr lang="en-IN" sz="24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029200"/>
          </a:xfrm>
        </p:spPr>
        <p:txBody>
          <a:bodyPr>
            <a:normAutofit/>
          </a:bodyPr>
          <a:lstStyle/>
          <a:p>
            <a:pPr lvl="0">
              <a:buNone/>
            </a:pPr>
            <a:endParaRPr lang="en-IN" sz="2400" dirty="0" smtClean="0"/>
          </a:p>
          <a:p>
            <a:pPr lvl="1"/>
            <a:r>
              <a:rPr lang="en-IN" sz="2400" dirty="0" smtClean="0"/>
              <a:t>Use carbonate aggregate (instead of siliceous aggregate) to reduce spalling.</a:t>
            </a:r>
          </a:p>
          <a:p>
            <a:pPr lvl="1"/>
            <a:endParaRPr lang="en-IN" sz="2400" dirty="0" smtClean="0"/>
          </a:p>
          <a:p>
            <a:pPr lvl="1"/>
            <a:r>
              <a:rPr lang="en-IN" sz="2400" dirty="0" smtClean="0"/>
              <a:t>Employ both closer tie spacing and cross ties to improve fire resistance.</a:t>
            </a:r>
          </a:p>
          <a:p>
            <a:pPr lvl="1"/>
            <a:endParaRPr lang="en-IN" sz="2400" dirty="0" smtClean="0"/>
          </a:p>
          <a:p>
            <a:pPr lvl="1"/>
            <a:r>
              <a:rPr lang="en-IN" sz="2400" dirty="0" smtClean="0"/>
              <a:t>Install bent ties (at 135° back into the concrete core) instead of straight ties.</a:t>
            </a:r>
          </a:p>
          <a:p>
            <a:pPr lvl="1"/>
            <a:endParaRPr lang="en-IN" sz="2400" dirty="0" smtClean="0"/>
          </a:p>
          <a:p>
            <a:pPr lvl="1"/>
            <a:r>
              <a:rPr lang="en-IN" sz="2400" dirty="0" smtClean="0"/>
              <a:t>Take appropriate precautions to prevent spalling when concrete strength exceeds 55 MPa.</a:t>
            </a:r>
          </a:p>
          <a:p>
            <a:endParaRPr lang="en-IN"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a:stretch>
            <a:fillRect/>
          </a:stretch>
        </p:blipFill>
        <p:spPr>
          <a:xfrm>
            <a:off x="838200" y="1066800"/>
            <a:ext cx="6934199" cy="3820974"/>
          </a:xfrm>
          <a:noFill/>
        </p:spPr>
      </p:pic>
      <p:sp>
        <p:nvSpPr>
          <p:cNvPr id="5" name="TextBox 4"/>
          <p:cNvSpPr txBox="1"/>
          <p:nvPr/>
        </p:nvSpPr>
        <p:spPr>
          <a:xfrm>
            <a:off x="1676400" y="4648200"/>
            <a:ext cx="7086600" cy="1015663"/>
          </a:xfrm>
          <a:prstGeom prst="rect">
            <a:avLst/>
          </a:prstGeom>
          <a:noFill/>
        </p:spPr>
        <p:txBody>
          <a:bodyPr wrap="square" rtlCol="0">
            <a:spAutoFit/>
          </a:bodyPr>
          <a:lstStyle/>
          <a:p>
            <a:r>
              <a:rPr lang="en-US" sz="2000" dirty="0" smtClean="0"/>
              <a:t/>
            </a:r>
            <a:br>
              <a:rPr lang="en-US" sz="2000" dirty="0" smtClean="0"/>
            </a:br>
            <a:r>
              <a:rPr lang="en-US" sz="2000" dirty="0" smtClean="0"/>
              <a:t> </a:t>
            </a:r>
            <a:br>
              <a:rPr lang="en-US" sz="2000" dirty="0" smtClean="0"/>
            </a:br>
            <a:r>
              <a:rPr lang="en-US" sz="2000" dirty="0" smtClean="0"/>
              <a:t>Decreased  modulus of Elasticity of Steel with Temperature</a:t>
            </a:r>
            <a:endParaRPr lang="en-IN" sz="2000" dirty="0"/>
          </a:p>
        </p:txBody>
      </p:sp>
      <p:sp>
        <p:nvSpPr>
          <p:cNvPr id="6" name="TextBox 5"/>
          <p:cNvSpPr txBox="1"/>
          <p:nvPr/>
        </p:nvSpPr>
        <p:spPr>
          <a:xfrm>
            <a:off x="685800" y="304800"/>
            <a:ext cx="5791200" cy="523220"/>
          </a:xfrm>
          <a:prstGeom prst="rect">
            <a:avLst/>
          </a:prstGeom>
          <a:noFill/>
        </p:spPr>
        <p:txBody>
          <a:bodyPr wrap="square" rtlCol="0">
            <a:spAutoFit/>
          </a:bodyPr>
          <a:lstStyle/>
          <a:p>
            <a:r>
              <a:rPr lang="en-US" sz="2800" dirty="0" smtClean="0">
                <a:solidFill>
                  <a:srgbClr val="FF0000"/>
                </a:solidFill>
              </a:rPr>
              <a:t>MODULUS OF ELASTICITY</a:t>
            </a:r>
            <a:endParaRPr lang="en-IN" sz="2800"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a:stretch>
            <a:fillRect/>
          </a:stretch>
        </p:blipFill>
        <p:spPr>
          <a:xfrm>
            <a:off x="1066800" y="1143000"/>
            <a:ext cx="7239000" cy="3874313"/>
          </a:xfrm>
          <a:noFill/>
        </p:spPr>
      </p:pic>
      <p:sp>
        <p:nvSpPr>
          <p:cNvPr id="5" name="TextBox 4"/>
          <p:cNvSpPr txBox="1"/>
          <p:nvPr/>
        </p:nvSpPr>
        <p:spPr>
          <a:xfrm>
            <a:off x="1600200" y="5257800"/>
            <a:ext cx="7315200" cy="461665"/>
          </a:xfrm>
          <a:prstGeom prst="rect">
            <a:avLst/>
          </a:prstGeom>
          <a:noFill/>
        </p:spPr>
        <p:txBody>
          <a:bodyPr wrap="square" rtlCol="0">
            <a:spAutoFit/>
          </a:bodyPr>
          <a:lstStyle/>
          <a:p>
            <a:r>
              <a:rPr lang="en-US" sz="2400" dirty="0" smtClean="0"/>
              <a:t>Decrease in Yield strength of Steel with Temperature</a:t>
            </a:r>
            <a:endParaRPr lang="en-IN" sz="2400" dirty="0"/>
          </a:p>
        </p:txBody>
      </p:sp>
      <p:sp>
        <p:nvSpPr>
          <p:cNvPr id="6" name="TextBox 5"/>
          <p:cNvSpPr txBox="1"/>
          <p:nvPr/>
        </p:nvSpPr>
        <p:spPr>
          <a:xfrm>
            <a:off x="914400" y="228600"/>
            <a:ext cx="4343400" cy="523220"/>
          </a:xfrm>
          <a:prstGeom prst="rect">
            <a:avLst/>
          </a:prstGeom>
          <a:noFill/>
        </p:spPr>
        <p:txBody>
          <a:bodyPr wrap="square" rtlCol="0">
            <a:spAutoFit/>
          </a:bodyPr>
          <a:lstStyle/>
          <a:p>
            <a:r>
              <a:rPr lang="en-US" sz="2800" dirty="0" smtClean="0">
                <a:solidFill>
                  <a:srgbClr val="FF0000"/>
                </a:solidFill>
              </a:rPr>
              <a:t>YIELD STRENGTH</a:t>
            </a:r>
            <a:endParaRPr lang="en-IN" sz="2800"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rtlCol="0">
            <a:normAutofit/>
          </a:bodyPr>
          <a:lstStyle/>
          <a:p>
            <a:pPr algn="l" eaLnBrk="1" fontAlgn="auto" hangingPunct="1">
              <a:lnSpc>
                <a:spcPct val="75000"/>
              </a:lnSpc>
              <a:spcAft>
                <a:spcPts val="0"/>
              </a:spcAft>
              <a:buFont typeface="Wingdings" pitchFamily="2" charset="2"/>
              <a:buNone/>
              <a:defRPr/>
            </a:pPr>
            <a:r>
              <a:rPr lang="en-US" sz="2600" dirty="0" smtClean="0">
                <a:solidFill>
                  <a:srgbClr val="7030A0"/>
                </a:solidFill>
              </a:rPr>
              <a:t>COLOUR CHANGES IN CONCRETE</a:t>
            </a:r>
            <a:r>
              <a:rPr lang="en-US" sz="4000" b="1" dirty="0" smtClean="0">
                <a:solidFill>
                  <a:srgbClr val="7030A0"/>
                </a:solidFill>
              </a:rPr>
              <a:t> </a:t>
            </a:r>
            <a:br>
              <a:rPr lang="en-US" sz="4000" b="1" dirty="0" smtClean="0">
                <a:solidFill>
                  <a:srgbClr val="7030A0"/>
                </a:solidFill>
              </a:rPr>
            </a:br>
            <a:endParaRPr lang="en-US" sz="4000" b="1" dirty="0" smtClean="0">
              <a:solidFill>
                <a:srgbClr val="7030A0"/>
              </a:solidFill>
            </a:endParaRPr>
          </a:p>
        </p:txBody>
      </p:sp>
      <p:graphicFrame>
        <p:nvGraphicFramePr>
          <p:cNvPr id="392226" name="Group 34"/>
          <p:cNvGraphicFramePr>
            <a:graphicFrameLocks noGrp="1"/>
          </p:cNvGraphicFramePr>
          <p:nvPr>
            <p:ph sz="half" idx="1"/>
          </p:nvPr>
        </p:nvGraphicFramePr>
        <p:xfrm>
          <a:off x="381000" y="1219200"/>
          <a:ext cx="8534400" cy="5331564"/>
        </p:xfrm>
        <a:graphic>
          <a:graphicData uri="http://schemas.openxmlformats.org/drawingml/2006/table">
            <a:tbl>
              <a:tblPr>
                <a:tableStyleId>{8A107856-5554-42FB-B03E-39F5DBC370BA}</a:tableStyleId>
              </a:tblPr>
              <a:tblGrid>
                <a:gridCol w="5052484"/>
                <a:gridCol w="3481916"/>
              </a:tblGrid>
              <a:tr h="838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dirty="0" smtClean="0">
                          <a:ln>
                            <a:noFill/>
                          </a:ln>
                          <a:solidFill>
                            <a:srgbClr val="FF0000"/>
                          </a:solidFill>
                          <a:effectLst/>
                        </a:rPr>
                        <a:t>TEMPERATURE</a:t>
                      </a:r>
                      <a:endParaRPr kumimoji="0" lang="en-US" sz="2600" b="0" i="0" u="none" strike="noStrike" cap="none" normalizeH="0" baseline="0" dirty="0" smtClean="0">
                        <a:ln>
                          <a:noFill/>
                        </a:ln>
                        <a:solidFill>
                          <a:srgbClr val="FF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dirty="0" smtClean="0">
                          <a:ln>
                            <a:noFill/>
                          </a:ln>
                          <a:solidFill>
                            <a:srgbClr val="FF0000"/>
                          </a:solidFill>
                          <a:effectLst/>
                        </a:rPr>
                        <a:t>COLOUR</a:t>
                      </a:r>
                      <a:endParaRPr kumimoji="0" lang="en-US" sz="2600" b="0" i="0" u="none" strike="noStrike" cap="none" normalizeH="0" baseline="0" dirty="0" smtClean="0">
                        <a:ln>
                          <a:noFill/>
                        </a:ln>
                        <a:solidFill>
                          <a:srgbClr val="FF0000"/>
                        </a:solidFill>
                        <a:effectLst/>
                        <a:latin typeface="Calibri" pitchFamily="34" charset="0"/>
                        <a:cs typeface="Arial" charset="0"/>
                      </a:endParaRPr>
                    </a:p>
                  </a:txBody>
                  <a:tcPr horzOverflow="overflow"/>
                </a:tc>
              </a:tr>
              <a:tr h="10663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dirty="0" smtClean="0">
                          <a:ln>
                            <a:noFill/>
                          </a:ln>
                          <a:effectLst/>
                        </a:rPr>
                        <a:t>0 TO 300</a:t>
                      </a:r>
                      <a:endParaRPr kumimoji="0" lang="en-US" sz="2600" b="0" i="0" u="none" strike="noStrike" cap="none" normalizeH="0" baseline="0" dirty="0" smtClean="0">
                        <a:ln>
                          <a:noFill/>
                        </a:ln>
                        <a:solidFill>
                          <a:schemeClr val="accent3">
                            <a:lumMod val="40000"/>
                            <a:lumOff val="60000"/>
                          </a:schemeClr>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smtClean="0">
                          <a:ln>
                            <a:noFill/>
                          </a:ln>
                          <a:effectLst/>
                        </a:rPr>
                        <a:t>NORMAL</a:t>
                      </a:r>
                      <a:endParaRPr kumimoji="0" lang="en-US" sz="2600" b="0" i="0" u="none" strike="noStrike" cap="none" normalizeH="0" baseline="0" smtClean="0">
                        <a:ln>
                          <a:noFill/>
                        </a:ln>
                        <a:solidFill>
                          <a:schemeClr val="accent3">
                            <a:lumMod val="40000"/>
                            <a:lumOff val="60000"/>
                          </a:schemeClr>
                        </a:solidFill>
                        <a:effectLst/>
                        <a:latin typeface="Calibri" pitchFamily="34" charset="0"/>
                        <a:cs typeface="Arial" charset="0"/>
                      </a:endParaRPr>
                    </a:p>
                  </a:txBody>
                  <a:tcPr horzOverflow="overflow"/>
                </a:tc>
              </a:tr>
              <a:tr h="11399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dirty="0" smtClean="0">
                          <a:ln>
                            <a:noFill/>
                          </a:ln>
                          <a:effectLst/>
                        </a:rPr>
                        <a:t>300 TO 600</a:t>
                      </a:r>
                      <a:endParaRPr kumimoji="0" lang="en-US" sz="2600" b="0" i="0" u="none" strike="noStrike" cap="none" normalizeH="0" baseline="0" dirty="0" smtClean="0">
                        <a:ln>
                          <a:noFill/>
                        </a:ln>
                        <a:solidFill>
                          <a:schemeClr val="accent3">
                            <a:lumMod val="40000"/>
                            <a:lumOff val="60000"/>
                          </a:schemeClr>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smtClean="0">
                          <a:ln>
                            <a:noFill/>
                          </a:ln>
                          <a:effectLst/>
                        </a:rPr>
                        <a:t>PINK</a:t>
                      </a:r>
                      <a:endParaRPr kumimoji="0" lang="en-US" sz="2600" b="0" i="0" u="none" strike="noStrike" cap="none" normalizeH="0" baseline="0" smtClean="0">
                        <a:ln>
                          <a:noFill/>
                        </a:ln>
                        <a:solidFill>
                          <a:schemeClr val="accent3">
                            <a:lumMod val="40000"/>
                            <a:lumOff val="60000"/>
                          </a:schemeClr>
                        </a:solidFill>
                        <a:effectLst/>
                        <a:latin typeface="Calibri" pitchFamily="34" charset="0"/>
                        <a:cs typeface="Arial" charset="0"/>
                      </a:endParaRPr>
                    </a:p>
                  </a:txBody>
                  <a:tcPr horzOverflow="overflow"/>
                </a:tc>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dirty="0" smtClean="0">
                          <a:ln>
                            <a:noFill/>
                          </a:ln>
                          <a:effectLst/>
                        </a:rPr>
                        <a:t>600 TO 900</a:t>
                      </a:r>
                      <a:endParaRPr kumimoji="0" lang="en-US" sz="2600" b="0" i="0" u="none" strike="noStrike" cap="none" normalizeH="0" baseline="0" dirty="0" smtClean="0">
                        <a:ln>
                          <a:noFill/>
                        </a:ln>
                        <a:solidFill>
                          <a:schemeClr val="accent3">
                            <a:lumMod val="40000"/>
                            <a:lumOff val="60000"/>
                          </a:schemeClr>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smtClean="0">
                          <a:ln>
                            <a:noFill/>
                          </a:ln>
                          <a:effectLst/>
                        </a:rPr>
                        <a:t>WHITISH GREY</a:t>
                      </a:r>
                      <a:endParaRPr kumimoji="0" lang="en-US" sz="2600" b="0" i="0" u="none" strike="noStrike" cap="none" normalizeH="0" baseline="0" smtClean="0">
                        <a:ln>
                          <a:noFill/>
                        </a:ln>
                        <a:solidFill>
                          <a:schemeClr val="accent3">
                            <a:lumMod val="40000"/>
                            <a:lumOff val="60000"/>
                          </a:schemeClr>
                        </a:solidFill>
                        <a:effectLst/>
                        <a:latin typeface="Calibri" pitchFamily="34" charset="0"/>
                        <a:cs typeface="Arial" charset="0"/>
                      </a:endParaRPr>
                    </a:p>
                  </a:txBody>
                  <a:tcPr horzOverflow="overflow"/>
                </a:tc>
              </a:tr>
              <a:tr h="10673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dirty="0" smtClean="0">
                          <a:ln>
                            <a:noFill/>
                          </a:ln>
                          <a:effectLst/>
                        </a:rPr>
                        <a:t>900 TO 1000</a:t>
                      </a:r>
                      <a:endParaRPr kumimoji="0" lang="en-US" sz="2600" b="0" i="0" u="none" strike="noStrike" cap="none" normalizeH="0" baseline="0" dirty="0" smtClean="0">
                        <a:ln>
                          <a:noFill/>
                        </a:ln>
                        <a:solidFill>
                          <a:schemeClr val="accent3">
                            <a:lumMod val="40000"/>
                            <a:lumOff val="60000"/>
                          </a:schemeClr>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dirty="0" smtClean="0">
                          <a:ln>
                            <a:noFill/>
                          </a:ln>
                          <a:effectLst/>
                        </a:rPr>
                        <a:t>BUFF</a:t>
                      </a:r>
                      <a:endParaRPr kumimoji="0" lang="en-US" sz="2600" b="0" i="0" u="none" strike="noStrike" cap="none" normalizeH="0" baseline="0" dirty="0" smtClean="0">
                        <a:ln>
                          <a:noFill/>
                        </a:ln>
                        <a:solidFill>
                          <a:schemeClr val="accent3">
                            <a:lumMod val="40000"/>
                            <a:lumOff val="60000"/>
                          </a:schemeClr>
                        </a:solidFill>
                        <a:effectLst/>
                        <a:latin typeface="Calibri" pitchFamily="34" charset="0"/>
                        <a:cs typeface="Arial" charset="0"/>
                      </a:endParaRPr>
                    </a:p>
                  </a:txBody>
                  <a:tcPr horzOverflow="overflow"/>
                </a:tc>
              </a:tr>
            </a:tbl>
          </a:graphicData>
        </a:graphic>
      </p:graphicFrame>
      <p:sp>
        <p:nvSpPr>
          <p:cNvPr id="25" name="Slide Number Placeholder 6"/>
          <p:cNvSpPr>
            <a:spLocks noGrp="1"/>
          </p:cNvSpPr>
          <p:nvPr>
            <p:ph type="sldNum" sz="quarter" idx="12"/>
          </p:nvPr>
        </p:nvSpPr>
        <p:spPr/>
        <p:txBody>
          <a:bodyPr/>
          <a:lstStyle/>
          <a:p>
            <a:pPr>
              <a:defRPr/>
            </a:pPr>
            <a:fld id="{3B7A4C6A-B5D1-46D0-A1AB-984B29DBC493}" type="slidenum">
              <a:rPr lang="en-US">
                <a:solidFill>
                  <a:schemeClr val="accent6">
                    <a:lumMod val="60000"/>
                    <a:lumOff val="40000"/>
                  </a:schemeClr>
                </a:solidFill>
              </a:rPr>
              <a:pPr>
                <a:defRPr/>
              </a:pPr>
              <a:t>58</a:t>
            </a:fld>
            <a:endParaRPr lang="en-US">
              <a:solidFill>
                <a:schemeClr val="accent6">
                  <a:lumMod val="60000"/>
                  <a:lumOff val="40000"/>
                </a:schemeClr>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rtlCol="0">
            <a:normAutofit/>
          </a:bodyPr>
          <a:lstStyle/>
          <a:p>
            <a:pPr marL="800100" indent="-800100" fontAlgn="auto">
              <a:spcAft>
                <a:spcPts val="0"/>
              </a:spcAft>
              <a:defRPr/>
            </a:pPr>
            <a:r>
              <a:rPr lang="en-US" sz="2800" i="1" u="sng" dirty="0" smtClean="0">
                <a:solidFill>
                  <a:srgbClr val="7030A0"/>
                </a:solidFill>
                <a:latin typeface="Bodoni MT" pitchFamily="18" charset="0"/>
              </a:rPr>
              <a:t>Cover requirement</a:t>
            </a:r>
            <a:br>
              <a:rPr lang="en-US" sz="2800" i="1" u="sng" dirty="0" smtClean="0">
                <a:solidFill>
                  <a:srgbClr val="7030A0"/>
                </a:solidFill>
                <a:latin typeface="Bodoni MT" pitchFamily="18" charset="0"/>
              </a:rPr>
            </a:br>
            <a:r>
              <a:rPr lang="en-US" sz="2800" i="1" u="sng" dirty="0" smtClean="0">
                <a:solidFill>
                  <a:srgbClr val="7030A0"/>
                </a:solidFill>
                <a:latin typeface="Bodoni MT" pitchFamily="18" charset="0"/>
              </a:rPr>
              <a:t>AS PER IS 456:2000(Table 16A)</a:t>
            </a:r>
          </a:p>
        </p:txBody>
      </p:sp>
      <p:sp>
        <p:nvSpPr>
          <p:cNvPr id="43011" name="Rectangle 3"/>
          <p:cNvSpPr>
            <a:spLocks noGrp="1" noChangeArrowheads="1"/>
          </p:cNvSpPr>
          <p:nvPr>
            <p:ph type="body" sz="half" idx="1"/>
          </p:nvPr>
        </p:nvSpPr>
        <p:spPr/>
        <p:txBody>
          <a:bodyPr/>
          <a:lstStyle/>
          <a:p>
            <a:endParaRPr lang="en-US" sz="2800" smtClean="0"/>
          </a:p>
          <a:p>
            <a:pPr>
              <a:buFontTx/>
              <a:buNone/>
            </a:pPr>
            <a:endParaRPr lang="en-US" sz="2800" smtClean="0"/>
          </a:p>
        </p:txBody>
      </p:sp>
      <p:pic>
        <p:nvPicPr>
          <p:cNvPr id="43012" name="Picture 4"/>
          <p:cNvPicPr>
            <a:picLocks noGrp="1" noChangeAspect="1" noChangeArrowheads="1"/>
          </p:cNvPicPr>
          <p:nvPr>
            <p:ph sz="half" idx="2"/>
          </p:nvPr>
        </p:nvPicPr>
        <p:blipFill>
          <a:blip r:embed="rId3" cstate="print"/>
          <a:srcRect/>
          <a:stretch>
            <a:fillRect/>
          </a:stretch>
        </p:blipFill>
        <p:spPr>
          <a:xfrm>
            <a:off x="228600" y="1600200"/>
            <a:ext cx="8686800" cy="5027613"/>
          </a:xfrm>
          <a:prstGeom prst="rect">
            <a:avLst/>
          </a:prstGeom>
          <a:ln>
            <a:noFill/>
          </a:ln>
          <a:effectLst>
            <a:outerShdw blurRad="292100" dist="139700" dir="2700000" algn="tl" rotWithShape="0">
              <a:srgbClr val="333333">
                <a:alpha val="65000"/>
              </a:srgbClr>
            </a:outerShdw>
          </a:effectLst>
        </p:spPr>
      </p:pic>
      <p:sp>
        <p:nvSpPr>
          <p:cNvPr id="6" name="Slide Number Placeholder 6"/>
          <p:cNvSpPr>
            <a:spLocks noGrp="1"/>
          </p:cNvSpPr>
          <p:nvPr>
            <p:ph type="sldNum" sz="quarter" idx="12"/>
          </p:nvPr>
        </p:nvSpPr>
        <p:spPr/>
        <p:txBody>
          <a:bodyPr/>
          <a:lstStyle/>
          <a:p>
            <a:pPr>
              <a:defRPr/>
            </a:pPr>
            <a:fld id="{CEAF6910-EFD8-42A7-8575-4A4D26F8BE75}" type="slidenum">
              <a:rPr lang="en-US"/>
              <a:pPr>
                <a:defRPr/>
              </a:pPr>
              <a:t>59</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8900000" algn="bl" rotWithShape="0">
              <a:prstClr val="black">
                <a:alpha val="40000"/>
              </a:prstClr>
            </a:outerShdw>
          </a:effectLst>
        </p:spPr>
        <p:txBody>
          <a:bodyPr/>
          <a:lstStyle/>
          <a:p>
            <a:r>
              <a:rPr lang="en-US" dirty="0" smtClean="0">
                <a:solidFill>
                  <a:srgbClr val="FF0000"/>
                </a:solidFill>
              </a:rPr>
              <a:t>FIRE RESISTANCE OF HSC</a:t>
            </a:r>
            <a:endParaRPr lang="en-IN" dirty="0">
              <a:solidFill>
                <a:srgbClr val="FF0000"/>
              </a:solidFill>
            </a:endParaRPr>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IN" sz="2400" dirty="0" smtClean="0"/>
              <a:t>Fire resistance is defined as the ability of a structural element to withstand its load-bearing function under fire conditions. </a:t>
            </a:r>
          </a:p>
          <a:p>
            <a:endParaRPr lang="en-US" sz="2400" dirty="0" smtClean="0"/>
          </a:p>
          <a:p>
            <a:r>
              <a:rPr lang="en-IN" sz="2400" dirty="0" smtClean="0"/>
              <a:t>It is the time during which a structural member exhibits resistance with respect to structural integrity, stability and temperature transmission. </a:t>
            </a:r>
          </a:p>
          <a:p>
            <a:endParaRPr lang="en-US" sz="2400" dirty="0" smtClean="0"/>
          </a:p>
          <a:p>
            <a:r>
              <a:rPr lang="en-IN" sz="2400" dirty="0" smtClean="0"/>
              <a:t>The fire resistance of a structural member is dependent on following factors:</a:t>
            </a:r>
          </a:p>
          <a:p>
            <a:pPr lvl="1"/>
            <a:endParaRPr lang="en-IN" sz="2000" dirty="0" smtClean="0"/>
          </a:p>
          <a:p>
            <a:pPr lvl="1"/>
            <a:r>
              <a:rPr lang="en-IN" sz="2000" dirty="0" smtClean="0"/>
              <a:t>geometry </a:t>
            </a:r>
          </a:p>
          <a:p>
            <a:pPr lvl="1"/>
            <a:r>
              <a:rPr lang="en-IN" sz="2000" dirty="0" smtClean="0"/>
              <a:t>materials used in construction </a:t>
            </a:r>
          </a:p>
          <a:p>
            <a:pPr lvl="1"/>
            <a:r>
              <a:rPr lang="en-IN" sz="2000" dirty="0" smtClean="0"/>
              <a:t>load intensity </a:t>
            </a:r>
          </a:p>
          <a:p>
            <a:pPr lvl="1"/>
            <a:r>
              <a:rPr lang="en-IN" sz="2000" dirty="0" smtClean="0"/>
              <a:t>characteristics of the exposing fire </a:t>
            </a:r>
          </a:p>
          <a:p>
            <a:pPr lvl="1"/>
            <a:endParaRPr lang="en-IN"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CONCLUSION</a:t>
            </a:r>
            <a:endParaRPr lang="en-IN" dirty="0">
              <a:solidFill>
                <a:schemeClr val="accent6">
                  <a:lumMod val="75000"/>
                </a:schemeClr>
              </a:solidFill>
            </a:endParaRPr>
          </a:p>
        </p:txBody>
      </p:sp>
      <p:sp>
        <p:nvSpPr>
          <p:cNvPr id="3" name="Content Placeholder 2"/>
          <p:cNvSpPr>
            <a:spLocks noGrp="1"/>
          </p:cNvSpPr>
          <p:nvPr>
            <p:ph idx="1"/>
          </p:nvPr>
        </p:nvSpPr>
        <p:spPr>
          <a:xfrm>
            <a:off x="457200" y="2133600"/>
            <a:ext cx="8229600" cy="4525963"/>
          </a:xfrm>
        </p:spPr>
        <p:txBody>
          <a:bodyPr/>
          <a:lstStyle/>
          <a:p>
            <a:r>
              <a:rPr lang="en-US" dirty="0" smtClean="0"/>
              <a:t>NSC performs better than HSC in fire condition but  by maintaining some factors we can increase the fire resistance of HSC.</a:t>
            </a:r>
            <a:endParaRPr lang="en-I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2438400"/>
            <a:ext cx="6400800" cy="2123658"/>
          </a:xfrm>
          <a:prstGeom prst="rect">
            <a:avLst/>
          </a:prstGeom>
          <a:noFill/>
        </p:spPr>
        <p:txBody>
          <a:bodyPr wrap="square" rtlCol="0">
            <a:spAutoFit/>
          </a:bodyPr>
          <a:lstStyle/>
          <a:p>
            <a:r>
              <a:rPr lang="en-US" sz="6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THANK</a:t>
            </a:r>
          </a:p>
          <a:p>
            <a:r>
              <a:rPr lang="en-US" sz="6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YOU</a:t>
            </a:r>
            <a:endParaRPr lang="en-IN" sz="66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a:bodyPr>
          <a:lstStyle/>
          <a:p>
            <a:r>
              <a:rPr lang="en-IN" sz="2400" dirty="0" smtClean="0"/>
              <a:t>Generally, concrete structural members exhibit good performance under fire situations. </a:t>
            </a:r>
          </a:p>
          <a:p>
            <a:endParaRPr lang="en-IN" sz="2400" dirty="0" smtClean="0"/>
          </a:p>
          <a:p>
            <a:r>
              <a:rPr lang="en-IN" sz="2400" dirty="0" smtClean="0"/>
              <a:t>The performance of HSC is different from that of NSC and may not exhibit good performance in fire. </a:t>
            </a:r>
          </a:p>
          <a:p>
            <a:endParaRPr lang="en-IN" sz="2400" dirty="0" smtClean="0"/>
          </a:p>
          <a:p>
            <a:r>
              <a:rPr lang="en-IN" sz="2400" dirty="0" smtClean="0"/>
              <a:t>Further, the spalling of concrete under fire conditions is one of the major concerns due to the low water-cement ratio in HSC</a:t>
            </a:r>
            <a:r>
              <a:rPr lang="en-IN" dirty="0" smtClean="0"/>
              <a:t>. </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r>
              <a:rPr lang="en-IN" sz="2400" dirty="0" smtClean="0"/>
              <a:t>Spalling is basically  caused by the build-up of pore pressure during heating.</a:t>
            </a:r>
          </a:p>
          <a:p>
            <a:endParaRPr lang="en-IN" sz="2400" dirty="0" smtClean="0"/>
          </a:p>
          <a:p>
            <a:r>
              <a:rPr lang="en-IN" sz="2400" dirty="0" smtClean="0"/>
              <a:t>HSC is believed to be more susceptible to this pressure build-up because of its low permeability compared to NSC. </a:t>
            </a:r>
          </a:p>
          <a:p>
            <a:endParaRPr lang="en-IN" sz="2400" dirty="0" smtClean="0"/>
          </a:p>
          <a:p>
            <a:r>
              <a:rPr lang="en-IN" sz="2400" dirty="0" smtClean="0"/>
              <a:t>Fire performance of HSC and spalling of HSC is affected by the following factors: </a:t>
            </a:r>
          </a:p>
          <a:p>
            <a:pPr lvl="1"/>
            <a:r>
              <a:rPr lang="en-IN" sz="2400" dirty="0" smtClean="0"/>
              <a:t>original compressive strength</a:t>
            </a:r>
          </a:p>
          <a:p>
            <a:pPr lvl="1"/>
            <a:r>
              <a:rPr lang="en-IN" sz="2400" dirty="0" smtClean="0"/>
              <a:t>moisture content of concrete </a:t>
            </a:r>
          </a:p>
          <a:p>
            <a:pPr lvl="1"/>
            <a:r>
              <a:rPr lang="en-IN" sz="2400" dirty="0" smtClean="0"/>
              <a:t>concrete density</a:t>
            </a:r>
          </a:p>
          <a:p>
            <a:pPr lvl="1"/>
            <a:r>
              <a:rPr lang="en-IN" sz="2400" dirty="0" smtClean="0"/>
              <a:t>heating rate </a:t>
            </a:r>
          </a:p>
          <a:p>
            <a:pPr lvl="1"/>
            <a:r>
              <a:rPr lang="en-IN" sz="2400" dirty="0" smtClean="0"/>
              <a:t>specimen dimensions and shape </a:t>
            </a:r>
          </a:p>
          <a:p>
            <a:pPr lvl="1"/>
            <a:r>
              <a:rPr lang="en-IN" sz="2400" dirty="0" smtClean="0"/>
              <a:t>loading conditions </a:t>
            </a:r>
          </a:p>
          <a:p>
            <a:pPr lvl="1"/>
            <a:endParaRPr lang="en-IN"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EFFECTS OF FIRE ON </a:t>
            </a:r>
            <a:r>
              <a:rPr lang="en-US" dirty="0" smtClean="0">
                <a:solidFill>
                  <a:srgbClr val="FF0000"/>
                </a:solidFill>
              </a:rPr>
              <a:t>NSC</a:t>
            </a:r>
            <a:endParaRPr lang="en-IN" dirty="0">
              <a:solidFill>
                <a:srgbClr val="FF0000"/>
              </a:solidFill>
            </a:endParaRPr>
          </a:p>
        </p:txBody>
      </p:sp>
      <p:sp>
        <p:nvSpPr>
          <p:cNvPr id="3" name="Content Placeholder 2"/>
          <p:cNvSpPr>
            <a:spLocks noGrp="1"/>
          </p:cNvSpPr>
          <p:nvPr>
            <p:ph idx="1"/>
          </p:nvPr>
        </p:nvSpPr>
        <p:spPr>
          <a:xfrm>
            <a:off x="457200" y="1905000"/>
            <a:ext cx="8229600" cy="4525963"/>
          </a:xfrm>
        </p:spPr>
        <p:txBody>
          <a:bodyPr>
            <a:normAutofit/>
          </a:bodyPr>
          <a:lstStyle/>
          <a:p>
            <a:r>
              <a:rPr lang="en-US" sz="2400" dirty="0" smtClean="0"/>
              <a:t>Thermal mismatch</a:t>
            </a:r>
          </a:p>
          <a:p>
            <a:endParaRPr lang="en-US" sz="2400" dirty="0" smtClean="0"/>
          </a:p>
          <a:p>
            <a:r>
              <a:rPr lang="en-US" sz="2400" dirty="0" smtClean="0"/>
              <a:t>Decomposition of hydrates</a:t>
            </a:r>
          </a:p>
          <a:p>
            <a:endParaRPr lang="en-US" sz="2400" dirty="0" smtClean="0"/>
          </a:p>
          <a:p>
            <a:r>
              <a:rPr lang="en-US" sz="2400" dirty="0" smtClean="0"/>
              <a:t>Pore pressure</a:t>
            </a:r>
            <a:endParaRPr lang="en-IN"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2998</Words>
  <Application>Microsoft Office PowerPoint</Application>
  <PresentationFormat>On-screen Show (4:3)</PresentationFormat>
  <Paragraphs>338</Paragraphs>
  <Slides>61</Slides>
  <Notes>2</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SEMINAR-I</vt:lpstr>
      <vt:lpstr>CONTENTS</vt:lpstr>
      <vt:lpstr>INTRODUCTION</vt:lpstr>
      <vt:lpstr>Slide 4</vt:lpstr>
      <vt:lpstr>Slide 5</vt:lpstr>
      <vt:lpstr>FIRE RESISTANCE OF HSC</vt:lpstr>
      <vt:lpstr>Slide 7</vt:lpstr>
      <vt:lpstr>Slide 8</vt:lpstr>
      <vt:lpstr>EFFECTS OF FIRE ON NSC</vt:lpstr>
      <vt:lpstr>THERMAL MISMATCH</vt:lpstr>
      <vt:lpstr>Slide 11</vt:lpstr>
      <vt:lpstr>DECOMPOSITION OF HYDRATES</vt:lpstr>
      <vt:lpstr>Slide 13</vt:lpstr>
      <vt:lpstr>Slide 14</vt:lpstr>
      <vt:lpstr>PORE PRESSURE</vt:lpstr>
      <vt:lpstr>Slide 16</vt:lpstr>
      <vt:lpstr>FACTORS GOVERNING THE PERFORMANCE OF HSC</vt:lpstr>
      <vt:lpstr>FIRE CHARACTERISTICS</vt:lpstr>
      <vt:lpstr>MATERIAL CHARECTERISTICS</vt:lpstr>
      <vt:lpstr>Slide 20</vt:lpstr>
      <vt:lpstr>Slide 21</vt:lpstr>
      <vt:lpstr>SILICA FUME</vt:lpstr>
      <vt:lpstr>Slide 23</vt:lpstr>
      <vt:lpstr>MOISTURE CONTENT</vt:lpstr>
      <vt:lpstr>CONCRETE DENSITY</vt:lpstr>
      <vt:lpstr>FIBRE REINFORCEMENT</vt:lpstr>
      <vt:lpstr>Slide 27</vt:lpstr>
      <vt:lpstr>TYPE OF AGGREGATE</vt:lpstr>
      <vt:lpstr>STRUCTURAL FEATURES</vt:lpstr>
      <vt:lpstr>LATRERAL REINFORCEMENT</vt:lpstr>
      <vt:lpstr>Slide 31</vt:lpstr>
      <vt:lpstr>Slide 32</vt:lpstr>
      <vt:lpstr>Slide 33</vt:lpstr>
      <vt:lpstr>LOAD INTENSITY AND TYPE</vt:lpstr>
      <vt:lpstr>Slide 35</vt:lpstr>
      <vt:lpstr>EXPERIMENTAL STUDIES</vt:lpstr>
      <vt:lpstr>Slide 37</vt:lpstr>
      <vt:lpstr>Slide 38</vt:lpstr>
      <vt:lpstr>Slide 39</vt:lpstr>
      <vt:lpstr>Slide 40</vt:lpstr>
      <vt:lpstr>Slide 41</vt:lpstr>
      <vt:lpstr>TEST APPPARATUS</vt:lpstr>
      <vt:lpstr>TEST CONDITION AND PROCEDURE</vt:lpstr>
      <vt:lpstr>Slide 44</vt:lpstr>
      <vt:lpstr>RESULTS AND DISCUSSION</vt:lpstr>
      <vt:lpstr>Slide 46</vt:lpstr>
      <vt:lpstr>Slide 47</vt:lpstr>
      <vt:lpstr>Slide 48</vt:lpstr>
      <vt:lpstr>Slide 49</vt:lpstr>
      <vt:lpstr>Slide 50</vt:lpstr>
      <vt:lpstr>Slide 51</vt:lpstr>
      <vt:lpstr>Slide 52</vt:lpstr>
      <vt:lpstr>Slide 53</vt:lpstr>
      <vt:lpstr>GUIDELINES </vt:lpstr>
      <vt:lpstr>Slide 55</vt:lpstr>
      <vt:lpstr>Slide 56</vt:lpstr>
      <vt:lpstr>Slide 57</vt:lpstr>
      <vt:lpstr>COLOUR CHANGES IN CONCRETE  </vt:lpstr>
      <vt:lpstr>Cover requirement AS PER IS 456:2000(Table 16A)</vt:lpstr>
      <vt:lpstr>CONCLUSION</vt:lpstr>
      <vt:lpstr>Slide 61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SEMINAR-1</dc:title>
  <dc:creator>gokul</dc:creator>
  <cp:lastModifiedBy>gokul</cp:lastModifiedBy>
  <cp:revision>139</cp:revision>
  <dcterms:created xsi:type="dcterms:W3CDTF">2006-08-16T00:00:00Z</dcterms:created>
  <dcterms:modified xsi:type="dcterms:W3CDTF">2010-11-19T03:35:18Z</dcterms:modified>
</cp:coreProperties>
</file>