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63" r:id="rId5"/>
    <p:sldId id="267" r:id="rId6"/>
    <p:sldId id="264" r:id="rId7"/>
    <p:sldId id="265" r:id="rId8"/>
    <p:sldId id="261" r:id="rId9"/>
    <p:sldId id="257" r:id="rId10"/>
    <p:sldId id="268" r:id="rId11"/>
    <p:sldId id="269" r:id="rId12"/>
    <p:sldId id="270" r:id="rId13"/>
    <p:sldId id="271" r:id="rId14"/>
    <p:sldId id="272" r:id="rId15"/>
    <p:sldId id="289" r:id="rId16"/>
    <p:sldId id="290" r:id="rId17"/>
    <p:sldId id="291" r:id="rId18"/>
    <p:sldId id="292" r:id="rId19"/>
    <p:sldId id="293" r:id="rId20"/>
    <p:sldId id="273" r:id="rId21"/>
    <p:sldId id="274" r:id="rId22"/>
    <p:sldId id="275" r:id="rId23"/>
    <p:sldId id="276" r:id="rId24"/>
    <p:sldId id="277" r:id="rId25"/>
    <p:sldId id="278" r:id="rId26"/>
    <p:sldId id="279" r:id="rId27"/>
    <p:sldId id="280" r:id="rId28"/>
    <p:sldId id="281" r:id="rId29"/>
    <p:sldId id="282" r:id="rId30"/>
    <p:sldId id="288" r:id="rId31"/>
    <p:sldId id="283" r:id="rId32"/>
    <p:sldId id="284" r:id="rId33"/>
    <p:sldId id="287" r:id="rId34"/>
    <p:sldId id="285" r:id="rId35"/>
    <p:sldId id="286" r:id="rId36"/>
    <p:sldId id="259" r:id="rId37"/>
    <p:sldId id="26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9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DA59810-6AE7-4A51-B591-0B2CAB6B86E9}" type="datetimeFigureOut">
              <a:rPr lang="en-US" smtClean="0"/>
              <a:pPr/>
              <a:t>11/19/2010</a:t>
            </a:fld>
            <a:endParaRPr lang="en-SG"/>
          </a:p>
        </p:txBody>
      </p:sp>
      <p:sp>
        <p:nvSpPr>
          <p:cNvPr id="19" name="Footer Placeholder 18"/>
          <p:cNvSpPr>
            <a:spLocks noGrp="1"/>
          </p:cNvSpPr>
          <p:nvPr>
            <p:ph type="ftr" sz="quarter" idx="11"/>
          </p:nvPr>
        </p:nvSpPr>
        <p:spPr/>
        <p:txBody>
          <a:bodyPr/>
          <a:lstStyle/>
          <a:p>
            <a:endParaRPr lang="en-SG"/>
          </a:p>
        </p:txBody>
      </p:sp>
      <p:sp>
        <p:nvSpPr>
          <p:cNvPr id="27" name="Slide Number Placeholder 26"/>
          <p:cNvSpPr>
            <a:spLocks noGrp="1"/>
          </p:cNvSpPr>
          <p:nvPr>
            <p:ph type="sldNum" sz="quarter" idx="12"/>
          </p:nvPr>
        </p:nvSpPr>
        <p:spPr/>
        <p:txBody>
          <a:bodyPr/>
          <a:lstStyle/>
          <a:p>
            <a:fld id="{D322BFD9-644F-45EB-AC08-A63E917F1342}" type="slidenum">
              <a:rPr lang="en-SG" smtClean="0"/>
              <a:pPr/>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A59810-6AE7-4A51-B591-0B2CAB6B86E9}" type="datetimeFigureOut">
              <a:rPr lang="en-US" smtClean="0"/>
              <a:pPr/>
              <a:t>11/19/2010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22BFD9-644F-45EB-AC08-A63E917F1342}"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A59810-6AE7-4A51-B591-0B2CAB6B86E9}" type="datetimeFigureOut">
              <a:rPr lang="en-US" smtClean="0"/>
              <a:pPr/>
              <a:t>11/19/2010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22BFD9-644F-45EB-AC08-A63E917F1342}"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A59810-6AE7-4A51-B591-0B2CAB6B86E9}" type="datetimeFigureOut">
              <a:rPr lang="en-US" smtClean="0"/>
              <a:pPr/>
              <a:t>11/19/2010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22BFD9-644F-45EB-AC08-A63E917F1342}" type="slidenum">
              <a:rPr lang="en-SG" smtClean="0"/>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DA59810-6AE7-4A51-B591-0B2CAB6B86E9}" type="datetimeFigureOut">
              <a:rPr lang="en-US" smtClean="0"/>
              <a:pPr/>
              <a:t>11/19/2010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322BFD9-644F-45EB-AC08-A63E917F1342}" type="slidenum">
              <a:rPr lang="en-SG" smtClean="0"/>
              <a:pPr/>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A59810-6AE7-4A51-B591-0B2CAB6B86E9}" type="datetimeFigureOut">
              <a:rPr lang="en-US" smtClean="0"/>
              <a:pPr/>
              <a:t>11/19/2010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322BFD9-644F-45EB-AC08-A63E917F1342}"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A59810-6AE7-4A51-B591-0B2CAB6B86E9}" type="datetimeFigureOut">
              <a:rPr lang="en-US" smtClean="0"/>
              <a:pPr/>
              <a:t>11/19/2010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D322BFD9-644F-45EB-AC08-A63E917F1342}"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DA59810-6AE7-4A51-B591-0B2CAB6B86E9}" type="datetimeFigureOut">
              <a:rPr lang="en-US" smtClean="0"/>
              <a:pPr/>
              <a:t>11/19/2010</a:t>
            </a:fld>
            <a:endParaRPr lang="en-SG"/>
          </a:p>
        </p:txBody>
      </p:sp>
      <p:sp>
        <p:nvSpPr>
          <p:cNvPr id="8" name="Slide Number Placeholder 7"/>
          <p:cNvSpPr>
            <a:spLocks noGrp="1"/>
          </p:cNvSpPr>
          <p:nvPr>
            <p:ph type="sldNum" sz="quarter" idx="11"/>
          </p:nvPr>
        </p:nvSpPr>
        <p:spPr/>
        <p:txBody>
          <a:bodyPr/>
          <a:lstStyle/>
          <a:p>
            <a:fld id="{D322BFD9-644F-45EB-AC08-A63E917F1342}" type="slidenum">
              <a:rPr lang="en-SG" smtClean="0"/>
              <a:pPr/>
              <a:t>‹#›</a:t>
            </a:fld>
            <a:endParaRPr lang="en-SG"/>
          </a:p>
        </p:txBody>
      </p:sp>
      <p:sp>
        <p:nvSpPr>
          <p:cNvPr id="9" name="Footer Placeholder 8"/>
          <p:cNvSpPr>
            <a:spLocks noGrp="1"/>
          </p:cNvSpPr>
          <p:nvPr>
            <p:ph type="ftr" sz="quarter" idx="12"/>
          </p:nvPr>
        </p:nvSpPr>
        <p:spPr/>
        <p:txBody>
          <a:bodyPr/>
          <a:lstStyle/>
          <a:p>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59810-6AE7-4A51-B591-0B2CAB6B86E9}" type="datetimeFigureOut">
              <a:rPr lang="en-US" smtClean="0"/>
              <a:pPr/>
              <a:t>11/19/2010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D322BFD9-644F-45EB-AC08-A63E917F1342}"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A59810-6AE7-4A51-B591-0B2CAB6B86E9}" type="datetimeFigureOut">
              <a:rPr lang="en-US" smtClean="0"/>
              <a:pPr/>
              <a:t>11/19/2010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a:xfrm>
            <a:off x="8156448" y="6422064"/>
            <a:ext cx="762000" cy="365125"/>
          </a:xfrm>
        </p:spPr>
        <p:txBody>
          <a:bodyPr/>
          <a:lstStyle/>
          <a:p>
            <a:fld id="{D322BFD9-644F-45EB-AC08-A63E917F1342}"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DA59810-6AE7-4A51-B591-0B2CAB6B86E9}" type="datetimeFigureOut">
              <a:rPr lang="en-US" smtClean="0"/>
              <a:pPr/>
              <a:t>11/19/2010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322BFD9-644F-45EB-AC08-A63E917F1342}"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DA59810-6AE7-4A51-B591-0B2CAB6B86E9}" type="datetimeFigureOut">
              <a:rPr lang="en-US" smtClean="0"/>
              <a:pPr/>
              <a:t>11/19/2010</a:t>
            </a:fld>
            <a:endParaRPr lang="en-SG"/>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SG"/>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322BFD9-644F-45EB-AC08-A63E917F1342}" type="slidenum">
              <a:rPr lang="en-SG" smtClean="0"/>
              <a:pPr/>
              <a:t>‹#›</a:t>
            </a:fld>
            <a:endParaRPr lang="en-SG"/>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http://www.atlantictunnel.com/img/diag5.gi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nsft.no/images/Hogsfjord1.jp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en.wikipedia.org/wiki/File:Buoyancy.svg"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Archimedes_bridge.jp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857496"/>
            <a:ext cx="6480048" cy="1785950"/>
          </a:xfrm>
        </p:spPr>
        <p:txBody>
          <a:bodyPr>
            <a:normAutofit/>
          </a:bodyPr>
          <a:lstStyle/>
          <a:p>
            <a:pPr algn="ctr"/>
            <a:r>
              <a:rPr sz="3200" u="sng" smtClean="0">
                <a:solidFill>
                  <a:schemeClr val="bg1"/>
                </a:solidFill>
                <a:effectLst>
                  <a:outerShdw blurRad="38100" dist="38100" dir="2700000" algn="tl">
                    <a:srgbClr val="000000">
                      <a:alpha val="43137"/>
                    </a:srgbClr>
                  </a:outerShdw>
                </a:effectLst>
                <a:latin typeface="Eras Bold ITC" pitchFamily="34" charset="0"/>
              </a:rPr>
              <a:t>BY:-</a:t>
            </a:r>
            <a:r>
              <a:rPr sz="3200" smtClean="0">
                <a:solidFill>
                  <a:schemeClr val="bg1"/>
                </a:solidFill>
                <a:effectLst>
                  <a:outerShdw blurRad="38100" dist="38100" dir="2700000" algn="tl" rotWithShape="0">
                    <a:srgbClr val="000000">
                      <a:alpha val="43137"/>
                    </a:srgbClr>
                  </a:outerShdw>
                </a:effectLst>
                <a:latin typeface="Eras Bold ITC" pitchFamily="34" charset="0"/>
              </a:rPr>
              <a:t/>
            </a:r>
            <a:br>
              <a:rPr sz="3200" smtClean="0">
                <a:solidFill>
                  <a:schemeClr val="bg1"/>
                </a:solidFill>
                <a:effectLst>
                  <a:outerShdw blurRad="38100" dist="38100" dir="2700000" algn="tl" rotWithShape="0">
                    <a:srgbClr val="000000">
                      <a:alpha val="43137"/>
                    </a:srgbClr>
                  </a:outerShdw>
                </a:effectLst>
                <a:latin typeface="Eras Bold ITC" pitchFamily="34" charset="0"/>
              </a:rPr>
            </a:br>
            <a:r>
              <a:rPr sz="3200" smtClean="0">
                <a:solidFill>
                  <a:schemeClr val="bg1"/>
                </a:solidFill>
                <a:effectLst>
                  <a:outerShdw blurRad="38100" dist="38100" dir="2700000" algn="tl" rotWithShape="0">
                    <a:srgbClr val="000000">
                      <a:alpha val="43137"/>
                    </a:srgbClr>
                  </a:outerShdw>
                </a:effectLst>
                <a:latin typeface="Eras Bold ITC" pitchFamily="34" charset="0"/>
              </a:rPr>
              <a:t>SIDDHARTH DESAI</a:t>
            </a:r>
            <a:br>
              <a:rPr sz="3200" smtClean="0">
                <a:solidFill>
                  <a:schemeClr val="bg1"/>
                </a:solidFill>
                <a:effectLst>
                  <a:outerShdw blurRad="38100" dist="38100" dir="2700000" algn="tl" rotWithShape="0">
                    <a:srgbClr val="000000">
                      <a:alpha val="43137"/>
                    </a:srgbClr>
                  </a:outerShdw>
                </a:effectLst>
                <a:latin typeface="Eras Bold ITC" pitchFamily="34" charset="0"/>
              </a:rPr>
            </a:br>
            <a:r>
              <a:rPr sz="3200" smtClean="0">
                <a:solidFill>
                  <a:schemeClr val="bg1"/>
                </a:solidFill>
                <a:effectLst>
                  <a:outerShdw blurRad="38100" dist="38100" dir="2700000" algn="tl" rotWithShape="0">
                    <a:srgbClr val="000000">
                      <a:alpha val="43137"/>
                    </a:srgbClr>
                  </a:outerShdw>
                </a:effectLst>
                <a:latin typeface="Eras Bold ITC" pitchFamily="34" charset="0"/>
              </a:rPr>
              <a:t>SD-0410</a:t>
            </a:r>
            <a:endParaRPr lang="en-SG" sz="3200">
              <a:solidFill>
                <a:schemeClr val="bg1"/>
              </a:solidFill>
              <a:effectLst>
                <a:outerShdw blurRad="38100" dist="38100" dir="2700000" algn="tl" rotWithShape="0">
                  <a:srgbClr val="000000">
                    <a:alpha val="43137"/>
                  </a:srgbClr>
                </a:outerShdw>
              </a:effectLst>
              <a:latin typeface="Eras Bold ITC" pitchFamily="34" charset="0"/>
            </a:endParaRPr>
          </a:p>
        </p:txBody>
      </p:sp>
      <p:sp>
        <p:nvSpPr>
          <p:cNvPr id="3" name="Subtitle 2"/>
          <p:cNvSpPr>
            <a:spLocks noGrp="1"/>
          </p:cNvSpPr>
          <p:nvPr>
            <p:ph type="subTitle" idx="1"/>
          </p:nvPr>
        </p:nvSpPr>
        <p:spPr>
          <a:xfrm>
            <a:off x="433050" y="428604"/>
            <a:ext cx="8496668" cy="2214578"/>
          </a:xfrm>
        </p:spPr>
        <p:txBody>
          <a:bodyPr>
            <a:noAutofit/>
          </a:bodyPr>
          <a:lstStyle/>
          <a:p>
            <a:pPr algn="ctr"/>
            <a:r>
              <a:rPr lang="en-US" sz="6600" b="1" u="sng" dirty="0" smtClean="0">
                <a:solidFill>
                  <a:schemeClr val="bg1"/>
                </a:solidFill>
                <a:latin typeface="AR CARTER" pitchFamily="2" charset="0"/>
              </a:rPr>
              <a:t>TRANSATLANTIC TUNNEL (FLOATING TUNNEL)</a:t>
            </a:r>
            <a:endParaRPr lang="en-SG" sz="6600" b="1" u="sng" dirty="0">
              <a:solidFill>
                <a:schemeClr val="bg1"/>
              </a:solidFill>
              <a:latin typeface="AR CARTER" pitchFamily="2" charset="0"/>
            </a:endParaRPr>
          </a:p>
        </p:txBody>
      </p:sp>
      <p:sp>
        <p:nvSpPr>
          <p:cNvPr id="4" name="TextBox 3"/>
          <p:cNvSpPr txBox="1"/>
          <p:nvPr/>
        </p:nvSpPr>
        <p:spPr>
          <a:xfrm>
            <a:off x="1785886" y="5072074"/>
            <a:ext cx="7358114" cy="1384995"/>
          </a:xfrm>
          <a:prstGeom prst="rect">
            <a:avLst/>
          </a:prstGeom>
          <a:noFill/>
        </p:spPr>
        <p:txBody>
          <a:bodyPr wrap="square" rtlCol="0">
            <a:spAutoFit/>
          </a:bodyPr>
          <a:lstStyle/>
          <a:p>
            <a:pPr algn="ctr"/>
            <a:r>
              <a:rPr lang="en-US" sz="2800" b="1" smtClean="0">
                <a:solidFill>
                  <a:schemeClr val="bg1"/>
                </a:solidFill>
                <a:latin typeface="Eras Bold ITC" pitchFamily="34" charset="0"/>
              </a:rPr>
              <a:t>STRUCTURAL  DESIGN  DEPARTMENT,</a:t>
            </a:r>
          </a:p>
          <a:p>
            <a:pPr algn="ctr"/>
            <a:r>
              <a:rPr lang="en-US" sz="2800" b="1" smtClean="0">
                <a:solidFill>
                  <a:schemeClr val="bg1"/>
                </a:solidFill>
                <a:latin typeface="Eras Bold ITC" pitchFamily="34" charset="0"/>
              </a:rPr>
              <a:t>CEPT UNIVERSITY,</a:t>
            </a:r>
          </a:p>
          <a:p>
            <a:pPr algn="ctr"/>
            <a:r>
              <a:rPr lang="en-US" sz="2800" b="1" smtClean="0">
                <a:solidFill>
                  <a:schemeClr val="bg1"/>
                </a:solidFill>
                <a:latin typeface="Eras Bold ITC" pitchFamily="34" charset="0"/>
              </a:rPr>
              <a:t>AHMEDABAD.</a:t>
            </a:r>
            <a:endParaRPr lang="en-SG" sz="2800" b="1">
              <a:solidFill>
                <a:schemeClr val="bg1"/>
              </a:solidFill>
              <a:latin typeface="Eras Bold ITC" pitchFamily="34" charset="0"/>
            </a:endParaRPr>
          </a:p>
        </p:txBody>
      </p:sp>
      <p:pic>
        <p:nvPicPr>
          <p:cNvPr id="5" name="Picture 3" descr="C:\Documents and Settings\acer\Desktop\HETAL JANI\ceptlogo\CEPT LOGO (color).jpg"/>
          <p:cNvPicPr>
            <a:picLocks noChangeAspect="1" noChangeArrowheads="1"/>
          </p:cNvPicPr>
          <p:nvPr/>
        </p:nvPicPr>
        <p:blipFill>
          <a:blip r:embed="rId2"/>
          <a:srcRect/>
          <a:stretch>
            <a:fillRect/>
          </a:stretch>
        </p:blipFill>
        <p:spPr bwMode="auto">
          <a:xfrm>
            <a:off x="214282" y="5143512"/>
            <a:ext cx="1643074" cy="1646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86480" y="357166"/>
            <a:ext cx="2857520" cy="1200329"/>
          </a:xfrm>
          <a:prstGeom prst="rect">
            <a:avLst/>
          </a:prstGeom>
          <a:noFill/>
        </p:spPr>
        <p:txBody>
          <a:bodyPr wrap="square" rtlCol="0">
            <a:spAutoFit/>
          </a:bodyPr>
          <a:lstStyle/>
          <a:p>
            <a:r>
              <a:rPr lang="en-US" sz="2400" smtClean="0"/>
              <a:t>Yellow - New York - Greenland, Great Britain &amp; Norway</a:t>
            </a:r>
            <a:endParaRPr lang="en-SG" sz="2400"/>
          </a:p>
        </p:txBody>
      </p:sp>
      <p:sp>
        <p:nvSpPr>
          <p:cNvPr id="7" name="Left Arrow 6"/>
          <p:cNvSpPr/>
          <p:nvPr/>
        </p:nvSpPr>
        <p:spPr>
          <a:xfrm>
            <a:off x="3643306" y="1071546"/>
            <a:ext cx="1214446" cy="35719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1000100" y="3931042"/>
            <a:ext cx="1857388" cy="1569660"/>
          </a:xfrm>
          <a:prstGeom prst="rect">
            <a:avLst/>
          </a:prstGeom>
          <a:noFill/>
        </p:spPr>
        <p:txBody>
          <a:bodyPr wrap="square" rtlCol="0">
            <a:spAutoFit/>
          </a:bodyPr>
          <a:lstStyle/>
          <a:p>
            <a:r>
              <a:rPr lang="en-US" sz="3200" smtClean="0"/>
              <a:t>Red - direct to London.</a:t>
            </a:r>
            <a:endParaRPr lang="en-SG" sz="3200"/>
          </a:p>
        </p:txBody>
      </p:sp>
      <p:pic>
        <p:nvPicPr>
          <p:cNvPr id="11" name="Picture 10" descr="The_Transatlantic_Tunnel-1-.jpg"/>
          <p:cNvPicPr>
            <a:picLocks noChangeAspect="1"/>
          </p:cNvPicPr>
          <p:nvPr/>
        </p:nvPicPr>
        <p:blipFill>
          <a:blip r:embed="rId2"/>
          <a:stretch>
            <a:fillRect/>
          </a:stretch>
        </p:blipFill>
        <p:spPr>
          <a:xfrm>
            <a:off x="142844" y="119066"/>
            <a:ext cx="6143668" cy="3810000"/>
          </a:xfrm>
          <a:prstGeom prst="rect">
            <a:avLst/>
          </a:prstGeom>
        </p:spPr>
      </p:pic>
      <p:pic>
        <p:nvPicPr>
          <p:cNvPr id="23554" name="Picture 2" descr="http://www.atlantictunnel.com/img/diag5.gif"/>
          <p:cNvPicPr>
            <a:picLocks noChangeAspect="1" noChangeArrowheads="1"/>
          </p:cNvPicPr>
          <p:nvPr/>
        </p:nvPicPr>
        <p:blipFill>
          <a:blip r:embed="rId3" r:link="rId4">
            <a:lum contrast="6000"/>
          </a:blip>
          <a:srcRect/>
          <a:stretch>
            <a:fillRect/>
          </a:stretch>
        </p:blipFill>
        <p:spPr bwMode="auto">
          <a:xfrm>
            <a:off x="3714744" y="3429000"/>
            <a:ext cx="51435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186766" cy="6286544"/>
          </a:xfrm>
        </p:spPr>
        <p:txBody>
          <a:bodyPr/>
          <a:lstStyle/>
          <a:p>
            <a:r>
              <a:rPr lang="en-SG" smtClean="0"/>
              <a:t>Plans for such a tunnel have not progressed beyond the conceptual stage, and no one is actively pursuing such a project. </a:t>
            </a:r>
          </a:p>
          <a:p>
            <a:endParaRPr lang="en-SG" smtClean="0"/>
          </a:p>
          <a:p>
            <a:r>
              <a:rPr lang="en-SG" smtClean="0"/>
              <a:t>The main barriers to constructing such a tunnel are cost—as much as $12 trillion and the limits of current materials science.</a:t>
            </a:r>
          </a:p>
          <a:p>
            <a:pPr>
              <a:buNone/>
            </a:pPr>
            <a:endParaRPr lang="en-SG" smtClean="0"/>
          </a:p>
          <a:p>
            <a:r>
              <a:rPr lang="en-SG" smtClean="0"/>
              <a:t>A Transatlantic Tunnel is 215 times longer than the longest current tunnel and would cost perhaps 3000 times as much.</a:t>
            </a:r>
          </a:p>
          <a:p>
            <a:pPr>
              <a:buNone/>
            </a:pPr>
            <a:endParaRPr lang="en-SG"/>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smtClean="0">
                <a:effectLst>
                  <a:outerShdw blurRad="38100" dist="38100" dir="2700000" algn="tl">
                    <a:srgbClr val="000000">
                      <a:alpha val="43137"/>
                    </a:srgbClr>
                  </a:outerShdw>
                </a:effectLst>
              </a:rPr>
              <a:t>REASON FOR FLOATING</a:t>
            </a:r>
            <a:endParaRPr lang="en-SG" b="1" u="sng">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7972452" cy="5043510"/>
          </a:xfrm>
        </p:spPr>
        <p:txBody>
          <a:bodyPr>
            <a:normAutofit/>
          </a:bodyPr>
          <a:lstStyle/>
          <a:p>
            <a:r>
              <a:rPr lang="en-GB" dirty="0" smtClean="0"/>
              <a:t>Floating tunnel is the totally new concept and never before use even for very small length. </a:t>
            </a:r>
          </a:p>
          <a:p>
            <a:r>
              <a:rPr lang="en-GB" dirty="0" smtClean="0"/>
              <a:t> It can be observed that depth from place to place on a great extent. The max depth is up to 8 km. also at certain sections. (avg. Depth 3.3 km)</a:t>
            </a:r>
          </a:p>
          <a:p>
            <a:r>
              <a:rPr lang="en-GB" dirty="0" smtClean="0"/>
              <a:t>The two more alternatives are available for constructions are bridge above water level or tunnel below ground level. </a:t>
            </a:r>
            <a:endParaRPr lang="en-S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186766" cy="6072230"/>
          </a:xfrm>
        </p:spPr>
        <p:txBody>
          <a:bodyPr/>
          <a:lstStyle/>
          <a:p>
            <a:pPr algn="ctr">
              <a:buNone/>
            </a:pPr>
            <a:r>
              <a:rPr lang="en-GB" smtClean="0"/>
              <a:t>But as we seen, </a:t>
            </a:r>
          </a:p>
          <a:p>
            <a:pPr>
              <a:buNone/>
            </a:pPr>
            <a:r>
              <a:rPr lang="en-GB" smtClean="0"/>
              <a:t>the depth is up to 8 km it is impossible to construct concrete columns of such height. </a:t>
            </a:r>
          </a:p>
          <a:p>
            <a:pPr algn="ctr">
              <a:buNone/>
            </a:pPr>
            <a:endParaRPr lang="en-GB" smtClean="0"/>
          </a:p>
          <a:p>
            <a:pPr algn="ctr">
              <a:buNone/>
            </a:pPr>
            <a:r>
              <a:rPr lang="en-GB" smtClean="0"/>
              <a:t>Secondly, </a:t>
            </a:r>
          </a:p>
          <a:p>
            <a:pPr algn="ctr">
              <a:buNone/>
            </a:pPr>
            <a:r>
              <a:rPr lang="en-GB" smtClean="0"/>
              <a:t>If we go for 2</a:t>
            </a:r>
            <a:r>
              <a:rPr lang="en-GB" baseline="30000" smtClean="0"/>
              <a:t>nd</a:t>
            </a:r>
            <a:r>
              <a:rPr lang="en-GB" smtClean="0"/>
              <a:t> option, </a:t>
            </a:r>
          </a:p>
          <a:p>
            <a:pPr algn="ctr">
              <a:buNone/>
            </a:pPr>
            <a:r>
              <a:rPr lang="en-GB" smtClean="0"/>
              <a:t>the pressure below 8km from sea surface is nearly about 500 times than atmospheric pressure so one can not survive in such a high pressure zone.</a:t>
            </a:r>
            <a:endParaRPr lang="en-SG"/>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186766" cy="5786478"/>
          </a:xfrm>
        </p:spPr>
        <p:txBody>
          <a:bodyPr/>
          <a:lstStyle/>
          <a:p>
            <a:r>
              <a:rPr lang="en-GB" smtClean="0"/>
              <a:t>Therefore, floating tunnel is finalised which is at a depth 30m from sea level At which there is no problem of high pressure. This is sufficient to go any big ship to pass over it without any obstruction.</a:t>
            </a:r>
            <a:endParaRPr lang="en-SG" smtClean="0"/>
          </a:p>
          <a:p>
            <a:endParaRPr lang="en-SG"/>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Pictures\vlcsnap-2010-11-17-16h55m25s3.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Pictures\vlcsnap-2010-11-19-08h41m39s30.png"/>
          <p:cNvPicPr>
            <a:picLocks noChangeAspect="1" noChangeArrowheads="1"/>
          </p:cNvPicPr>
          <p:nvPr/>
        </p:nvPicPr>
        <p:blipFill>
          <a:blip r:embed="rId2"/>
          <a:srcRect/>
          <a:stretch>
            <a:fillRect/>
          </a:stretch>
        </p:blipFill>
        <p:spPr bwMode="auto">
          <a:xfrm>
            <a:off x="214282" y="214290"/>
            <a:ext cx="4572000" cy="3429000"/>
          </a:xfrm>
          <a:prstGeom prst="rect">
            <a:avLst/>
          </a:prstGeom>
          <a:noFill/>
        </p:spPr>
      </p:pic>
      <p:pic>
        <p:nvPicPr>
          <p:cNvPr id="2051" name="Picture 3" descr="C:\Users\hp\Pictures\vlcsnap-2010-11-19-08h42m25s57.png"/>
          <p:cNvPicPr>
            <a:picLocks noChangeAspect="1" noChangeArrowheads="1"/>
          </p:cNvPicPr>
          <p:nvPr/>
        </p:nvPicPr>
        <p:blipFill>
          <a:blip r:embed="rId3"/>
          <a:srcRect/>
          <a:stretch>
            <a:fillRect/>
          </a:stretch>
        </p:blipFill>
        <p:spPr bwMode="auto">
          <a:xfrm>
            <a:off x="4429156" y="3286124"/>
            <a:ext cx="4572000" cy="3429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Pictures\vlcsnap-2010-11-19-08h44m33s3.png"/>
          <p:cNvPicPr>
            <a:picLocks noChangeAspect="1" noChangeArrowheads="1"/>
          </p:cNvPicPr>
          <p:nvPr/>
        </p:nvPicPr>
        <p:blipFill>
          <a:blip r:embed="rId2"/>
          <a:srcRect/>
          <a:stretch>
            <a:fillRect/>
          </a:stretch>
        </p:blipFill>
        <p:spPr bwMode="auto">
          <a:xfrm>
            <a:off x="214282" y="285728"/>
            <a:ext cx="4572000" cy="3429000"/>
          </a:xfrm>
          <a:prstGeom prst="rect">
            <a:avLst/>
          </a:prstGeom>
          <a:noFill/>
        </p:spPr>
      </p:pic>
      <p:pic>
        <p:nvPicPr>
          <p:cNvPr id="3075" name="Picture 3" descr="C:\Users\hp\Pictures\vlcsnap-2010-11-19-08h45m24s71.png"/>
          <p:cNvPicPr>
            <a:picLocks noChangeAspect="1" noChangeArrowheads="1"/>
          </p:cNvPicPr>
          <p:nvPr/>
        </p:nvPicPr>
        <p:blipFill>
          <a:blip r:embed="rId3"/>
          <a:srcRect/>
          <a:stretch>
            <a:fillRect/>
          </a:stretch>
        </p:blipFill>
        <p:spPr bwMode="auto">
          <a:xfrm>
            <a:off x="4429124" y="3286148"/>
            <a:ext cx="4572000" cy="3429000"/>
          </a:xfrm>
          <a:prstGeom prst="rect">
            <a:avLst/>
          </a:prstGeom>
          <a:noFill/>
        </p:spPr>
      </p:pic>
      <p:sp>
        <p:nvSpPr>
          <p:cNvPr id="6" name="Down Arrow 5"/>
          <p:cNvSpPr/>
          <p:nvPr/>
        </p:nvSpPr>
        <p:spPr>
          <a:xfrm>
            <a:off x="6715140" y="2143116"/>
            <a:ext cx="142876" cy="2428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6072198" y="1353909"/>
            <a:ext cx="1785950" cy="646331"/>
          </a:xfrm>
          <a:prstGeom prst="rect">
            <a:avLst/>
          </a:prstGeom>
          <a:noFill/>
        </p:spPr>
        <p:txBody>
          <a:bodyPr wrap="square" rtlCol="0">
            <a:spAutoFit/>
          </a:bodyPr>
          <a:lstStyle/>
          <a:p>
            <a:r>
              <a:rPr lang="en-US" dirty="0" smtClean="0"/>
              <a:t>RUBBER CAP SEAL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Pictures\vlcsnap-2010-11-19-08h52m35s250.png"/>
          <p:cNvPicPr>
            <a:picLocks noChangeAspect="1" noChangeArrowheads="1"/>
          </p:cNvPicPr>
          <p:nvPr/>
        </p:nvPicPr>
        <p:blipFill>
          <a:blip r:embed="rId2"/>
          <a:srcRect/>
          <a:stretch>
            <a:fillRect/>
          </a:stretch>
        </p:blipFill>
        <p:spPr bwMode="auto">
          <a:xfrm>
            <a:off x="214282" y="142852"/>
            <a:ext cx="4572000" cy="3429000"/>
          </a:xfrm>
          <a:prstGeom prst="rect">
            <a:avLst/>
          </a:prstGeom>
          <a:noFill/>
        </p:spPr>
      </p:pic>
      <p:pic>
        <p:nvPicPr>
          <p:cNvPr id="4099" name="Picture 3" descr="C:\Users\hp\Pictures\vlcsnap-2010-11-19-08h56m15s151.png"/>
          <p:cNvPicPr>
            <a:picLocks noChangeAspect="1" noChangeArrowheads="1"/>
          </p:cNvPicPr>
          <p:nvPr/>
        </p:nvPicPr>
        <p:blipFill>
          <a:blip r:embed="rId3"/>
          <a:srcRect/>
          <a:stretch>
            <a:fillRect/>
          </a:stretch>
        </p:blipFill>
        <p:spPr bwMode="auto">
          <a:xfrm>
            <a:off x="4429156" y="3143272"/>
            <a:ext cx="4572000" cy="3429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Pictures\vlcsnap-2010-11-19-09h01m31s1.png"/>
          <p:cNvPicPr>
            <a:picLocks noChangeAspect="1" noChangeArrowheads="1"/>
          </p:cNvPicPr>
          <p:nvPr/>
        </p:nvPicPr>
        <p:blipFill>
          <a:blip r:embed="rId2"/>
          <a:srcRect/>
          <a:stretch>
            <a:fillRect/>
          </a:stretch>
        </p:blipFill>
        <p:spPr bwMode="auto">
          <a:xfrm>
            <a:off x="4357718" y="3286148"/>
            <a:ext cx="4572000" cy="3429000"/>
          </a:xfrm>
          <a:prstGeom prst="rect">
            <a:avLst/>
          </a:prstGeom>
          <a:noFill/>
        </p:spPr>
      </p:pic>
      <p:pic>
        <p:nvPicPr>
          <p:cNvPr id="5123" name="Picture 3" descr="C:\Users\hp\Pictures\vlcsnap-2010-11-19-09h03m14s217.png"/>
          <p:cNvPicPr>
            <a:picLocks noChangeAspect="1" noChangeArrowheads="1"/>
          </p:cNvPicPr>
          <p:nvPr/>
        </p:nvPicPr>
        <p:blipFill>
          <a:blip r:embed="rId3"/>
          <a:srcRect/>
          <a:stretch>
            <a:fillRect/>
          </a:stretch>
        </p:blipFill>
        <p:spPr bwMode="auto">
          <a:xfrm>
            <a:off x="214282" y="214290"/>
            <a:ext cx="4572000" cy="3429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smtClean="0">
                <a:latin typeface="Times New Roman" pitchFamily="18" charset="0"/>
                <a:cs typeface="Times New Roman" pitchFamily="18" charset="0"/>
              </a:rPr>
              <a:t>CONTENTS</a:t>
            </a:r>
            <a:endParaRPr lang="en-SG" b="1" u="sng">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SUBMERGED FLOATING TUNNEL</a:t>
            </a:r>
          </a:p>
          <a:p>
            <a:r>
              <a:rPr lang="en-US" dirty="0" smtClean="0">
                <a:latin typeface="Times New Roman" pitchFamily="18" charset="0"/>
                <a:cs typeface="Times New Roman" pitchFamily="18" charset="0"/>
              </a:rPr>
              <a:t>TRANSATLANTIC TUNNEL</a:t>
            </a:r>
          </a:p>
          <a:p>
            <a:r>
              <a:rPr lang="en-US" dirty="0" smtClean="0">
                <a:latin typeface="Times New Roman" pitchFamily="18" charset="0"/>
                <a:cs typeface="Times New Roman" pitchFamily="18" charset="0"/>
              </a:rPr>
              <a:t>REASON FOR FLOATING</a:t>
            </a:r>
            <a:endParaRPr lang="en-SG"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CONSTRUCTION OF TUNNEL</a:t>
            </a:r>
          </a:p>
          <a:p>
            <a:r>
              <a:rPr lang="en-US" dirty="0" smtClean="0">
                <a:latin typeface="Times New Roman" pitchFamily="18" charset="0"/>
                <a:cs typeface="Times New Roman" pitchFamily="18" charset="0"/>
              </a:rPr>
              <a:t>COMPONENTS OF TUNNEL</a:t>
            </a:r>
          </a:p>
          <a:p>
            <a:r>
              <a:rPr lang="en-US" dirty="0" smtClean="0">
                <a:latin typeface="Times New Roman" pitchFamily="18" charset="0"/>
                <a:cs typeface="Times New Roman" pitchFamily="18" charset="0"/>
              </a:rPr>
              <a:t>PROBLEMS TO BE FACED</a:t>
            </a:r>
          </a:p>
          <a:p>
            <a:r>
              <a:rPr lang="en-US" dirty="0" smtClean="0">
                <a:latin typeface="Times New Roman" pitchFamily="18" charset="0"/>
                <a:cs typeface="Times New Roman" pitchFamily="18" charset="0"/>
              </a:rPr>
              <a:t>CONCLUSION</a:t>
            </a:r>
          </a:p>
          <a:p>
            <a:r>
              <a:rPr lang="en-US" dirty="0" smtClean="0">
                <a:latin typeface="Times New Roman" pitchFamily="18" charset="0"/>
                <a:cs typeface="Times New Roman" pitchFamily="18" charset="0"/>
              </a:rPr>
              <a:t>REFERANCES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smtClean="0"/>
              <a:t>COMPONENTS OF TUNNEL</a:t>
            </a:r>
            <a:endParaRPr lang="en-SG" b="1" u="sng"/>
          </a:p>
        </p:txBody>
      </p:sp>
      <p:sp>
        <p:nvSpPr>
          <p:cNvPr id="3" name="Content Placeholder 2"/>
          <p:cNvSpPr>
            <a:spLocks noGrp="1"/>
          </p:cNvSpPr>
          <p:nvPr>
            <p:ph idx="1"/>
          </p:nvPr>
        </p:nvSpPr>
        <p:spPr/>
        <p:txBody>
          <a:bodyPr/>
          <a:lstStyle/>
          <a:p>
            <a:pPr>
              <a:buNone/>
            </a:pPr>
            <a:r>
              <a:rPr lang="en-GB" dirty="0" smtClean="0"/>
              <a:t>Following are the main components of this Tunnel</a:t>
            </a:r>
            <a:endParaRPr lang="en-SG" dirty="0" smtClean="0"/>
          </a:p>
          <a:p>
            <a:pPr lvl="0"/>
            <a:r>
              <a:rPr lang="en-GB" dirty="0" smtClean="0"/>
              <a:t>Gasket/shell</a:t>
            </a:r>
            <a:endParaRPr lang="en-SG" dirty="0" smtClean="0"/>
          </a:p>
          <a:p>
            <a:pPr lvl="0"/>
            <a:r>
              <a:rPr lang="en-GB" dirty="0" smtClean="0"/>
              <a:t>Sea anchors</a:t>
            </a:r>
            <a:endParaRPr lang="en-SG" dirty="0" smtClean="0"/>
          </a:p>
          <a:p>
            <a:pPr lvl="0"/>
            <a:r>
              <a:rPr lang="en-GB" dirty="0" smtClean="0"/>
              <a:t>Utility conduits and service port</a:t>
            </a:r>
            <a:endParaRPr lang="en-SG" dirty="0" smtClean="0"/>
          </a:p>
          <a:p>
            <a:pPr lvl="0"/>
            <a:r>
              <a:rPr lang="en-GB" dirty="0" smtClean="0"/>
              <a:t>Vacuum pumps</a:t>
            </a:r>
            <a:endParaRPr lang="en-SG" dirty="0" smtClean="0"/>
          </a:p>
          <a:p>
            <a:pPr lvl="0"/>
            <a:r>
              <a:rPr lang="en-GB" dirty="0" smtClean="0"/>
              <a:t>Maglev train</a:t>
            </a:r>
            <a:endParaRPr lang="en-SG" dirty="0" smtClean="0"/>
          </a:p>
          <a:p>
            <a:pPr lvl="0"/>
            <a:r>
              <a:rPr lang="en-GB" dirty="0" smtClean="0"/>
              <a:t>Guide ways</a:t>
            </a:r>
            <a:endParaRPr lang="en-SG" dirty="0" smtClean="0"/>
          </a:p>
          <a:p>
            <a:pPr>
              <a:buNone/>
            </a:pPr>
            <a:endParaRPr lang="en-S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smtClean="0"/>
              <a:t>GASKET/SHELL</a:t>
            </a:r>
            <a:endParaRPr lang="en-SG" b="1" u="sng"/>
          </a:p>
        </p:txBody>
      </p:sp>
      <p:sp>
        <p:nvSpPr>
          <p:cNvPr id="3" name="Content Placeholder 2"/>
          <p:cNvSpPr>
            <a:spLocks noGrp="1"/>
          </p:cNvSpPr>
          <p:nvPr>
            <p:ph idx="1"/>
          </p:nvPr>
        </p:nvSpPr>
        <p:spPr>
          <a:xfrm>
            <a:off x="457200" y="1600200"/>
            <a:ext cx="8043890" cy="5114948"/>
          </a:xfrm>
        </p:spPr>
        <p:txBody>
          <a:bodyPr>
            <a:normAutofit fontScale="92500" lnSpcReduction="10000"/>
          </a:bodyPr>
          <a:lstStyle/>
          <a:p>
            <a:r>
              <a:rPr lang="en-GB" smtClean="0"/>
              <a:t>As the tunnel is situated at a depth of 30m, it should be perfectly water tight and secondly it should resist the salty sea water and thirdly it should be withstand against hydrostatic forces coming on it.   </a:t>
            </a:r>
            <a:endParaRPr lang="en-SG" smtClean="0"/>
          </a:p>
          <a:p>
            <a:endParaRPr lang="en-GB" smtClean="0"/>
          </a:p>
          <a:p>
            <a:r>
              <a:rPr lang="en-GB" smtClean="0"/>
              <a:t>Therefore it is made of 4 layers. Outermost layer is constructed of aluminium to resist the salty sea water. Second and third layer is made of the foam to float the tunnel easily in water. Fourth layer is of concrete which gives strength to the tunnel.</a:t>
            </a:r>
            <a:endParaRPr lang="en-SG"/>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043890" cy="6143668"/>
          </a:xfrm>
        </p:spPr>
        <p:txBody>
          <a:bodyPr/>
          <a:lstStyle/>
          <a:p>
            <a:r>
              <a:rPr lang="en-GB" smtClean="0"/>
              <a:t>As the length of tunnel is very large, it is not possible to construct the tunnel at situ. Therefore it is made up of 54000 precast units. These units are casted on shore and transported to place where they have to fix the units with two large floating platforms.</a:t>
            </a:r>
            <a:endParaRPr lang="en-SG" smtClean="0"/>
          </a:p>
          <a:p>
            <a:pPr>
              <a:buNone/>
            </a:pPr>
            <a:endParaRPr lang="en-SG"/>
          </a:p>
        </p:txBody>
      </p:sp>
      <p:pic>
        <p:nvPicPr>
          <p:cNvPr id="24578" name="Picture 2"/>
          <p:cNvPicPr>
            <a:picLocks noChangeAspect="1" noChangeArrowheads="1"/>
          </p:cNvPicPr>
          <p:nvPr/>
        </p:nvPicPr>
        <p:blipFill>
          <a:blip r:embed="rId2"/>
          <a:srcRect/>
          <a:stretch>
            <a:fillRect/>
          </a:stretch>
        </p:blipFill>
        <p:spPr bwMode="auto">
          <a:xfrm>
            <a:off x="2071670" y="3429000"/>
            <a:ext cx="5286412" cy="32156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smtClean="0"/>
              <a:t>SEA ANCHORS</a:t>
            </a:r>
            <a:endParaRPr lang="en-SG" b="1" u="sng"/>
          </a:p>
        </p:txBody>
      </p:sp>
      <p:sp>
        <p:nvSpPr>
          <p:cNvPr id="3" name="Content Placeholder 2"/>
          <p:cNvSpPr>
            <a:spLocks noGrp="1"/>
          </p:cNvSpPr>
          <p:nvPr>
            <p:ph idx="1"/>
          </p:nvPr>
        </p:nvSpPr>
        <p:spPr/>
        <p:txBody>
          <a:bodyPr/>
          <a:lstStyle/>
          <a:p>
            <a:r>
              <a:rPr lang="en-GB" smtClean="0"/>
              <a:t> As the tunnel is in the Atlantic Ocean, it should have to face high current velocity in Atlantic Ocean. </a:t>
            </a:r>
          </a:p>
          <a:p>
            <a:endParaRPr lang="en-GB" smtClean="0"/>
          </a:p>
          <a:p>
            <a:r>
              <a:rPr lang="en-GB" smtClean="0"/>
              <a:t>The tunnel should not deflect much with water current. Therefore it anchored to the sea bed with the help of steel anchors. </a:t>
            </a:r>
            <a:endParaRPr lang="en-SG"/>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186766" cy="5929354"/>
          </a:xfrm>
        </p:spPr>
        <p:txBody>
          <a:bodyPr/>
          <a:lstStyle/>
          <a:p>
            <a:pPr>
              <a:buNone/>
            </a:pPr>
            <a:r>
              <a:rPr lang="en-GB" smtClean="0"/>
              <a:t>The procedure is as follows</a:t>
            </a:r>
            <a:endParaRPr lang="en-SG" smtClean="0"/>
          </a:p>
          <a:p>
            <a:r>
              <a:rPr lang="en-GB" smtClean="0"/>
              <a:t>	First, ropes are attached to a block and 	this block is inserted in sea bed water 	come out from top and forms a 	hydrostatics seal which holds the block 	firmly in sea bed.</a:t>
            </a:r>
            <a:endParaRPr lang="en-SG"/>
          </a:p>
        </p:txBody>
      </p:sp>
      <p:pic>
        <p:nvPicPr>
          <p:cNvPr id="25602" name="Picture 2"/>
          <p:cNvPicPr>
            <a:picLocks noChangeAspect="1" noChangeArrowheads="1"/>
          </p:cNvPicPr>
          <p:nvPr/>
        </p:nvPicPr>
        <p:blipFill>
          <a:blip r:embed="rId2"/>
          <a:srcRect/>
          <a:stretch>
            <a:fillRect/>
          </a:stretch>
        </p:blipFill>
        <p:spPr bwMode="auto">
          <a:xfrm>
            <a:off x="2285984" y="3286124"/>
            <a:ext cx="4857784" cy="3489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VACUUM PUMP</a:t>
            </a:r>
            <a:endParaRPr lang="en-SG" b="1" u="sng" dirty="0"/>
          </a:p>
        </p:txBody>
      </p:sp>
      <p:sp>
        <p:nvSpPr>
          <p:cNvPr id="3" name="Content Placeholder 2"/>
          <p:cNvSpPr>
            <a:spLocks noGrp="1"/>
          </p:cNvSpPr>
          <p:nvPr>
            <p:ph idx="1"/>
          </p:nvPr>
        </p:nvSpPr>
        <p:spPr>
          <a:xfrm>
            <a:off x="457200" y="1600200"/>
            <a:ext cx="8258204" cy="5043510"/>
          </a:xfrm>
        </p:spPr>
        <p:txBody>
          <a:bodyPr>
            <a:normAutofit fontScale="92500" lnSpcReduction="10000"/>
          </a:bodyPr>
          <a:lstStyle/>
          <a:p>
            <a:r>
              <a:rPr lang="en-US" dirty="0" smtClean="0"/>
              <a:t> </a:t>
            </a:r>
            <a:r>
              <a:rPr lang="en-GB" dirty="0" smtClean="0"/>
              <a:t> The train is running with such a thrilling speed of 5000 mph in the tunnel. The air resistance is too high on such a high speed. Therefore to reduce it and increase the speed of train, vacuum is created in tunnel. </a:t>
            </a:r>
          </a:p>
          <a:p>
            <a:r>
              <a:rPr lang="en-GB" dirty="0" smtClean="0"/>
              <a:t>But creating vacuum in such a long tunnel is very difficult task. With available equipments, 100 propellers of most powerful boing jet are require to evacuate the air continuously for 15 days. The vacuum pumps are installed throughout the length of tunnel to maintain the vacuum in it.</a:t>
            </a:r>
            <a:endParaRPr lang="en-S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r>
              <a:rPr lang="en-SG" sz="4900" b="1" u="sng" dirty="0" smtClean="0"/>
              <a:t/>
            </a:r>
            <a:br>
              <a:rPr lang="en-SG" sz="4900" b="1" u="sng" dirty="0" smtClean="0"/>
            </a:br>
            <a:r>
              <a:rPr lang="en-US" sz="4900" b="1" u="sng" dirty="0" smtClean="0"/>
              <a:t>SERVICE PORT</a:t>
            </a:r>
            <a:r>
              <a:rPr lang="en-SG" dirty="0" smtClean="0"/>
              <a:t/>
            </a:r>
            <a:br>
              <a:rPr lang="en-SG" dirty="0" smtClean="0"/>
            </a:br>
            <a:endParaRPr lang="en-SG" dirty="0"/>
          </a:p>
        </p:txBody>
      </p:sp>
      <p:sp>
        <p:nvSpPr>
          <p:cNvPr id="3" name="Content Placeholder 2"/>
          <p:cNvSpPr>
            <a:spLocks noGrp="1"/>
          </p:cNvSpPr>
          <p:nvPr>
            <p:ph idx="1"/>
          </p:nvPr>
        </p:nvSpPr>
        <p:spPr>
          <a:xfrm>
            <a:off x="457200" y="1600200"/>
            <a:ext cx="8472518" cy="4972072"/>
          </a:xfrm>
        </p:spPr>
        <p:txBody>
          <a:bodyPr>
            <a:normAutofit/>
          </a:bodyPr>
          <a:lstStyle/>
          <a:p>
            <a:r>
              <a:rPr lang="en-GB" dirty="0" smtClean="0"/>
              <a:t>The tunnel is powered by electrically which should be available for entire length of tunnel. These electrical wires are carried out through utility conduits.</a:t>
            </a:r>
            <a:endParaRPr lang="en-SG" dirty="0" smtClean="0"/>
          </a:p>
          <a:p>
            <a:endParaRPr lang="en-GB" dirty="0" smtClean="0"/>
          </a:p>
          <a:p>
            <a:r>
              <a:rPr lang="en-GB" dirty="0" smtClean="0"/>
              <a:t>The two service ports are provided in tunnel, one above and other below the track conduit. These are provided for communication and access for repair works.</a:t>
            </a:r>
            <a:endParaRPr lang="en-SG" dirty="0" smtClean="0"/>
          </a:p>
          <a:p>
            <a:pPr>
              <a:buNone/>
            </a:pPr>
            <a:endParaRPr lang="en-S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585950" y="1088856"/>
            <a:ext cx="5843570" cy="4626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u="sng" dirty="0" smtClean="0"/>
              <a:t>MAGLEV TRAIN</a:t>
            </a:r>
            <a:r>
              <a:rPr lang="en-SG" u="sng" dirty="0" smtClean="0"/>
              <a:t/>
            </a:r>
            <a:br>
              <a:rPr lang="en-SG" u="sng" dirty="0" smtClean="0"/>
            </a:br>
            <a:endParaRPr lang="en-SG" u="sng" dirty="0"/>
          </a:p>
        </p:txBody>
      </p:sp>
      <p:sp>
        <p:nvSpPr>
          <p:cNvPr id="3" name="Content Placeholder 2"/>
          <p:cNvSpPr>
            <a:spLocks noGrp="1"/>
          </p:cNvSpPr>
          <p:nvPr>
            <p:ph idx="1"/>
          </p:nvPr>
        </p:nvSpPr>
        <p:spPr>
          <a:xfrm>
            <a:off x="428596" y="1071546"/>
            <a:ext cx="8215370" cy="5429288"/>
          </a:xfrm>
        </p:spPr>
        <p:txBody>
          <a:bodyPr>
            <a:normAutofit fontScale="92500" lnSpcReduction="10000"/>
          </a:bodyPr>
          <a:lstStyle/>
          <a:p>
            <a:r>
              <a:rPr lang="en-GB" dirty="0" smtClean="0"/>
              <a:t>These are magnetically elevated trains. These trains do not  run over the track but floats slightly above the track. </a:t>
            </a:r>
          </a:p>
          <a:p>
            <a:r>
              <a:rPr lang="en-GB" dirty="0" smtClean="0"/>
              <a:t>Thus we can achieve practically zero tractive resistance between train and track.</a:t>
            </a:r>
          </a:p>
          <a:p>
            <a:r>
              <a:rPr lang="en-GB" dirty="0" smtClean="0"/>
              <a:t> Further this train will pass though vacuum, which increase the speed of train. </a:t>
            </a:r>
          </a:p>
          <a:p>
            <a:r>
              <a:rPr lang="en-GB" dirty="0" smtClean="0"/>
              <a:t>The sensation of flying at 400mph with no engine noise or vibration will make the journey through the tunnel a unique experience. </a:t>
            </a:r>
          </a:p>
          <a:p>
            <a:r>
              <a:rPr lang="en-GB" dirty="0" smtClean="0"/>
              <a:t>Special rotating and pivoting seats are provided to further reduce the effect of gravitational force.</a:t>
            </a:r>
            <a:endParaRPr lang="en-S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iag1"/>
          <p:cNvPicPr>
            <a:picLocks noChangeAspect="1" noChangeArrowheads="1"/>
          </p:cNvPicPr>
          <p:nvPr/>
        </p:nvPicPr>
        <p:blipFill>
          <a:blip r:embed="rId2"/>
          <a:srcRect/>
          <a:stretch>
            <a:fillRect/>
          </a:stretch>
        </p:blipFill>
        <p:spPr bwMode="auto">
          <a:xfrm>
            <a:off x="357158" y="857232"/>
            <a:ext cx="8429684"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smtClean="0"/>
              <a:t>The Submerged Floating Tunnel</a:t>
            </a:r>
            <a:endParaRPr lang="en-SG" b="1" u="sng"/>
          </a:p>
        </p:txBody>
      </p:sp>
      <p:sp>
        <p:nvSpPr>
          <p:cNvPr id="3" name="Content Placeholder 2"/>
          <p:cNvSpPr>
            <a:spLocks noGrp="1"/>
          </p:cNvSpPr>
          <p:nvPr>
            <p:ph idx="1"/>
          </p:nvPr>
        </p:nvSpPr>
        <p:spPr>
          <a:xfrm>
            <a:off x="457200" y="1600200"/>
            <a:ext cx="8115328" cy="5043510"/>
          </a:xfrm>
        </p:spPr>
        <p:txBody>
          <a:bodyPr>
            <a:normAutofit fontScale="92500"/>
          </a:bodyPr>
          <a:lstStyle/>
          <a:p>
            <a:r>
              <a:rPr lang="en-US" smtClean="0"/>
              <a:t>The Submerged floating Tunnel is a tube like structure of Steel or Concrete made to through buoyancy and supported </a:t>
            </a:r>
            <a:r>
              <a:rPr lang="en-GB" smtClean="0"/>
              <a:t>on columns or held in place by tethers attached to the sea floor or by pontoons floating on the surface.</a:t>
            </a:r>
          </a:p>
          <a:p>
            <a:endParaRPr lang="en-GB" smtClean="0"/>
          </a:p>
          <a:p>
            <a:r>
              <a:rPr lang="en-GB" smtClean="0"/>
              <a:t>The Submerged floating tunnel utilizes lakes and waterways to carry traffic under water and on to the other side, where it can be conveniently linked to the rural network or to the underground infrastructure of modern cities.  </a:t>
            </a:r>
            <a:endParaRPr lang="en-SG"/>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nsatlantic.JPG"/>
          <p:cNvPicPr>
            <a:picLocks noChangeAspect="1"/>
          </p:cNvPicPr>
          <p:nvPr/>
        </p:nvPicPr>
        <p:blipFill>
          <a:blip r:embed="rId2"/>
          <a:stretch>
            <a:fillRect/>
          </a:stretch>
        </p:blipFill>
        <p:spPr>
          <a:xfrm>
            <a:off x="1" y="-24"/>
            <a:ext cx="9144032"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CHALLENGES TO BE FACED</a:t>
            </a:r>
            <a:endParaRPr lang="en-SG" b="1" u="sng" dirty="0"/>
          </a:p>
        </p:txBody>
      </p:sp>
      <p:sp>
        <p:nvSpPr>
          <p:cNvPr id="3" name="Content Placeholder 2"/>
          <p:cNvSpPr>
            <a:spLocks noGrp="1"/>
          </p:cNvSpPr>
          <p:nvPr>
            <p:ph idx="1"/>
          </p:nvPr>
        </p:nvSpPr>
        <p:spPr/>
        <p:txBody>
          <a:bodyPr/>
          <a:lstStyle/>
          <a:p>
            <a:pPr lvl="0"/>
            <a:r>
              <a:rPr lang="en-GB" b="1" dirty="0" smtClean="0"/>
              <a:t>Cost: -</a:t>
            </a:r>
            <a:r>
              <a:rPr lang="en-GB" dirty="0" smtClean="0"/>
              <a:t> 	Due to lots of material and 			machinery involved in project, 		estimated cost is nearly 1.2   		Thousand crore dollars.</a:t>
            </a:r>
          </a:p>
          <a:p>
            <a:pPr>
              <a:buNone/>
            </a:pPr>
            <a:endParaRPr lang="en-GB" b="1" dirty="0" smtClean="0"/>
          </a:p>
          <a:p>
            <a:r>
              <a:rPr lang="en-GB" b="1" dirty="0" smtClean="0"/>
              <a:t>Fire: -</a:t>
            </a:r>
            <a:r>
              <a:rPr lang="en-GB" dirty="0" smtClean="0"/>
              <a:t> 	It is difficult to rescue people if 		fire will break out in train and 		also to face the problems due to 		the smoke of fire.</a:t>
            </a:r>
            <a:endParaRPr lang="en-SG" dirty="0" smtClean="0"/>
          </a:p>
          <a:p>
            <a:pPr lvl="0"/>
            <a:endParaRPr lang="en-SG" dirty="0" smtClean="0"/>
          </a:p>
          <a:p>
            <a:endParaRPr lang="en-S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329642" cy="5857916"/>
          </a:xfrm>
        </p:spPr>
        <p:txBody>
          <a:bodyPr>
            <a:normAutofit/>
          </a:bodyPr>
          <a:lstStyle/>
          <a:p>
            <a:pPr lvl="0"/>
            <a:endParaRPr lang="en-GB" b="1" dirty="0" smtClean="0"/>
          </a:p>
          <a:p>
            <a:pPr lvl="0"/>
            <a:r>
              <a:rPr lang="en-GB" b="1" dirty="0" smtClean="0"/>
              <a:t>Collision</a:t>
            </a:r>
            <a:r>
              <a:rPr lang="en-GB" dirty="0" smtClean="0"/>
              <a:t>: - 	If in case of collision of two 			trains took place , it is very 			difficult to rescue the people.</a:t>
            </a:r>
          </a:p>
          <a:p>
            <a:endParaRPr lang="en-GB" b="1" dirty="0" smtClean="0"/>
          </a:p>
          <a:p>
            <a:endParaRPr lang="en-GB" b="1" dirty="0" smtClean="0"/>
          </a:p>
          <a:p>
            <a:r>
              <a:rPr lang="en-GB" b="1" dirty="0" smtClean="0"/>
              <a:t>No Stoppage:</a:t>
            </a:r>
            <a:r>
              <a:rPr lang="en-GB" dirty="0" smtClean="0"/>
              <a:t> - 	It is very difficult to stop 				the train travelling on 					such a high speed.</a:t>
            </a:r>
          </a:p>
          <a:p>
            <a:endParaRPr lang="en-SG" dirty="0" smtClean="0"/>
          </a:p>
          <a:p>
            <a:pPr lvl="0"/>
            <a:endParaRPr lang="en-SG" dirty="0" smtClean="0"/>
          </a:p>
          <a:p>
            <a:endParaRPr lang="en-S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043890" cy="6000792"/>
          </a:xfrm>
        </p:spPr>
        <p:txBody>
          <a:bodyPr/>
          <a:lstStyle/>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r>
              <a:rPr lang="en-US" b="1" dirty="0" smtClean="0">
                <a:solidFill>
                  <a:srgbClr val="FF0000"/>
                </a:solidFill>
              </a:rPr>
              <a:t>“TITANIC AGAIN?”</a:t>
            </a:r>
            <a:r>
              <a:rPr lang="en-US" b="1" dirty="0" smtClean="0"/>
              <a:t/>
            </a:r>
            <a:br>
              <a:rPr lang="en-US" b="1" dirty="0" smtClean="0"/>
            </a:br>
            <a:endParaRPr lang="en-US" b="1" dirty="0" smtClean="0"/>
          </a:p>
          <a:p>
            <a:pPr algn="ctr">
              <a:buNone/>
            </a:pPr>
            <a:r>
              <a:rPr lang="en-US" b="1" dirty="0" smtClean="0"/>
              <a:t>“SHIP HITS THE TRANS-ATLANTIC TUNNEL ENDED UP IN GREAT TRADEGY”</a:t>
            </a:r>
            <a:endParaRPr lang="en-SG" dirty="0" smtClean="0"/>
          </a:p>
          <a:p>
            <a:endParaRPr lang="en-S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CONCLUSION</a:t>
            </a:r>
            <a:endParaRPr lang="en-SG" b="1" u="sng" dirty="0"/>
          </a:p>
        </p:txBody>
      </p:sp>
      <p:sp>
        <p:nvSpPr>
          <p:cNvPr id="3" name="Content Placeholder 2"/>
          <p:cNvSpPr>
            <a:spLocks noGrp="1"/>
          </p:cNvSpPr>
          <p:nvPr>
            <p:ph idx="1"/>
          </p:nvPr>
        </p:nvSpPr>
        <p:spPr>
          <a:xfrm>
            <a:off x="457200" y="1600200"/>
            <a:ext cx="8401080" cy="5043510"/>
          </a:xfrm>
        </p:spPr>
        <p:txBody>
          <a:bodyPr>
            <a:normAutofit lnSpcReduction="10000"/>
          </a:bodyPr>
          <a:lstStyle/>
          <a:p>
            <a:r>
              <a:rPr lang="en-US" dirty="0" smtClean="0"/>
              <a:t> </a:t>
            </a:r>
            <a:r>
              <a:rPr lang="en-GB" dirty="0" smtClean="0"/>
              <a:t>The tunnel will set new trends in transportation engineering and which shows with the advances in technology we can reduce the time required for travelling and make the transportation more effective.</a:t>
            </a:r>
          </a:p>
          <a:p>
            <a:r>
              <a:rPr lang="en-GB" dirty="0" smtClean="0"/>
              <a:t> By hiding  the traffic under water, the beauty of landscape is maintained and valuable land is available for other purposes. Benefits can be obtained with respect to energy consumption, air pollution and reduced noise emission.</a:t>
            </a:r>
            <a:endParaRPr lang="en-S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043890" cy="6143668"/>
          </a:xfrm>
        </p:spPr>
        <p:txBody>
          <a:bodyPr/>
          <a:lstStyle/>
          <a:p>
            <a:r>
              <a:rPr lang="en-GB" dirty="0" smtClean="0"/>
              <a:t>For wide and deep crossings the submerged floating tunnel may be the only feasible fix link , replacing present days ferries and providing local communities with new opportunities for improved communication and regional development.</a:t>
            </a:r>
            <a:endParaRPr lang="en-SG" dirty="0" smtClean="0"/>
          </a:p>
          <a:p>
            <a:pPr>
              <a:buNone/>
            </a:pPr>
            <a:endParaRPr lang="en-S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latin typeface="Times New Roman" pitchFamily="18" charset="0"/>
                <a:cs typeface="Times New Roman" pitchFamily="18" charset="0"/>
              </a:rPr>
              <a:t>REFERANCES</a:t>
            </a:r>
            <a:endParaRPr lang="en-SG" b="1">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SG" dirty="0" smtClean="0"/>
              <a:t>http://dsc.discovery.com/convergence/engineering/transatlantictunnel/interactive/interactive.html</a:t>
            </a:r>
          </a:p>
          <a:p>
            <a:r>
              <a:rPr lang="en-US" dirty="0" smtClean="0"/>
              <a:t>www.wikipedia.org</a:t>
            </a:r>
          </a:p>
          <a:p>
            <a:r>
              <a:rPr lang="en-US" dirty="0" smtClean="0"/>
              <a:t>www.google.com</a:t>
            </a:r>
          </a:p>
          <a:p>
            <a:r>
              <a:rPr lang="en-US" dirty="0" smtClean="0"/>
              <a:t>www.youtube.com</a:t>
            </a:r>
          </a:p>
          <a:p>
            <a:endParaRPr lang="en-S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7972452" cy="5929354"/>
          </a:xfrm>
        </p:spPr>
        <p:txBody>
          <a:bodyPr/>
          <a:lstStyle/>
          <a:p>
            <a:r>
              <a:rPr lang="en-GB" smtClean="0"/>
              <a:t>In recent times, the needs of society for regional growth and the protection of the environment have assumed increased importance. In this wider context the submerged floating tunnel offers new opportunities.</a:t>
            </a:r>
            <a:endParaRPr lang="en-SG" smtClean="0"/>
          </a:p>
          <a:p>
            <a:endParaRPr lang="en-GB" smtClean="0"/>
          </a:p>
          <a:p>
            <a:r>
              <a:rPr lang="en-GB" smtClean="0"/>
              <a:t>The submerged floating tunnel is an innovative concept for crossing waterways, utilizing the law of buoyancy to support the structure at a moderate and convenient depth. </a:t>
            </a:r>
            <a:endParaRPr lang="en-S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043890" cy="6143668"/>
          </a:xfrm>
        </p:spPr>
        <p:txBody>
          <a:bodyPr>
            <a:normAutofit fontScale="92500" lnSpcReduction="20000"/>
          </a:bodyPr>
          <a:lstStyle/>
          <a:p>
            <a:endParaRPr lang="en-SG" smtClean="0"/>
          </a:p>
          <a:p>
            <a:endParaRPr lang="en-SG" smtClean="0"/>
          </a:p>
          <a:p>
            <a:r>
              <a:rPr lang="en-SG" sz="3200" smtClean="0"/>
              <a:t>The beauty of the bridge is that it takes over to the other side. The beauty of the bridge is also the aesthetic impression. </a:t>
            </a:r>
          </a:p>
          <a:p>
            <a:endParaRPr lang="en-SG" sz="3200" smtClean="0"/>
          </a:p>
          <a:p>
            <a:endParaRPr lang="en-SG" sz="3200" smtClean="0"/>
          </a:p>
          <a:p>
            <a:endParaRPr lang="en-SG" sz="3200" smtClean="0"/>
          </a:p>
          <a:p>
            <a:r>
              <a:rPr lang="en-SG" sz="3200" smtClean="0"/>
              <a:t>Sometimes it might be best if the bridge was not there, because of the environmental impact a bridge may have, such as noise, pollution and disruption to the scenery. But then you cannot get across – to the other side. </a:t>
            </a:r>
          </a:p>
          <a:p>
            <a:endParaRPr lang="en-SG"/>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sft.no/images/Hogsfjord1.jpg"/>
          <p:cNvPicPr>
            <a:picLocks noChangeAspect="1" noChangeArrowheads="1"/>
          </p:cNvPicPr>
          <p:nvPr/>
        </p:nvPicPr>
        <p:blipFill>
          <a:blip r:embed="rId2" r:link="rId3"/>
          <a:srcRect/>
          <a:stretch>
            <a:fillRect/>
          </a:stretch>
        </p:blipFill>
        <p:spPr bwMode="auto">
          <a:xfrm>
            <a:off x="5643570" y="285728"/>
            <a:ext cx="3143272" cy="3143272"/>
          </a:xfrm>
          <a:prstGeom prst="rect">
            <a:avLst/>
          </a:prstGeom>
          <a:noFill/>
          <a:ln w="9525">
            <a:noFill/>
            <a:miter lim="800000"/>
            <a:headEnd/>
            <a:tailEnd/>
          </a:ln>
        </p:spPr>
      </p:pic>
      <p:pic>
        <p:nvPicPr>
          <p:cNvPr id="1027" name="Picture 3" descr="Oresund-tow-out"/>
          <p:cNvPicPr>
            <a:picLocks noChangeAspect="1" noChangeArrowheads="1"/>
          </p:cNvPicPr>
          <p:nvPr/>
        </p:nvPicPr>
        <p:blipFill>
          <a:blip r:embed="rId4"/>
          <a:srcRect/>
          <a:stretch>
            <a:fillRect/>
          </a:stretch>
        </p:blipFill>
        <p:spPr bwMode="auto">
          <a:xfrm>
            <a:off x="5622344" y="3786190"/>
            <a:ext cx="3235920" cy="2843221"/>
          </a:xfrm>
          <a:prstGeom prst="rect">
            <a:avLst/>
          </a:prstGeom>
          <a:noFill/>
          <a:ln w="9525">
            <a:noFill/>
            <a:miter lim="800000"/>
            <a:headEnd/>
            <a:tailEnd/>
          </a:ln>
        </p:spPr>
      </p:pic>
      <p:pic>
        <p:nvPicPr>
          <p:cNvPr id="6" name="Picture 5" descr="http://upload.wikimedia.org/wikipedia/commons/thumb/7/74/Buoyancy.svg/220px-Buoyancy.svg.png">
            <a:hlinkClick r:id="rId5"/>
          </p:cNvPr>
          <p:cNvPicPr/>
          <p:nvPr/>
        </p:nvPicPr>
        <p:blipFill>
          <a:blip r:embed="rId6"/>
          <a:srcRect/>
          <a:stretch>
            <a:fillRect/>
          </a:stretch>
        </p:blipFill>
        <p:spPr bwMode="auto">
          <a:xfrm>
            <a:off x="500034" y="428604"/>
            <a:ext cx="4572032" cy="6000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load.wikimedia.org/wikipedia/en/thumb/5/58/Archimedes_bridge.jpg/220px-Archimedes_bridge.jpg">
            <a:hlinkClick r:id="rId2"/>
          </p:cNvPr>
          <p:cNvPicPr/>
          <p:nvPr/>
        </p:nvPicPr>
        <p:blipFill>
          <a:blip r:embed="rId3"/>
          <a:srcRect/>
          <a:stretch>
            <a:fillRect/>
          </a:stretch>
        </p:blipFill>
        <p:spPr bwMode="auto">
          <a:xfrm>
            <a:off x="357158" y="285728"/>
            <a:ext cx="3714776" cy="2928959"/>
          </a:xfrm>
          <a:prstGeom prst="rect">
            <a:avLst/>
          </a:prstGeom>
          <a:noFill/>
          <a:ln w="9525">
            <a:noFill/>
            <a:miter lim="800000"/>
            <a:headEnd/>
            <a:tailEnd/>
          </a:ln>
        </p:spPr>
      </p:pic>
      <p:pic>
        <p:nvPicPr>
          <p:cNvPr id="2050" name="Picture 2" descr="http://www.ita-aites.org/uploads/RTEmagicC_5269853c7d.jpeg.jpeg"/>
          <p:cNvPicPr>
            <a:picLocks noChangeAspect="1" noChangeArrowheads="1"/>
          </p:cNvPicPr>
          <p:nvPr/>
        </p:nvPicPr>
        <p:blipFill>
          <a:blip r:embed="rId4"/>
          <a:srcRect/>
          <a:stretch>
            <a:fillRect/>
          </a:stretch>
        </p:blipFill>
        <p:spPr bwMode="auto">
          <a:xfrm>
            <a:off x="4000496" y="3286124"/>
            <a:ext cx="4762500" cy="3352801"/>
          </a:xfrm>
          <a:prstGeom prst="rect">
            <a:avLst/>
          </a:prstGeom>
          <a:noFill/>
        </p:spPr>
      </p:pic>
      <p:sp>
        <p:nvSpPr>
          <p:cNvPr id="6" name="Right Arrow 5"/>
          <p:cNvSpPr/>
          <p:nvPr/>
        </p:nvSpPr>
        <p:spPr>
          <a:xfrm>
            <a:off x="2786050" y="5929330"/>
            <a:ext cx="2286016" cy="2857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Down Arrow 6"/>
          <p:cNvSpPr/>
          <p:nvPr/>
        </p:nvSpPr>
        <p:spPr>
          <a:xfrm>
            <a:off x="7000892" y="2357430"/>
            <a:ext cx="428628" cy="200026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928662" y="5572140"/>
            <a:ext cx="2214578" cy="830997"/>
          </a:xfrm>
          <a:prstGeom prst="rect">
            <a:avLst/>
          </a:prstGeom>
          <a:noFill/>
        </p:spPr>
        <p:txBody>
          <a:bodyPr wrap="square" rtlCol="0">
            <a:spAutoFit/>
          </a:bodyPr>
          <a:lstStyle/>
          <a:p>
            <a:r>
              <a:rPr lang="en-US" sz="2400" smtClean="0"/>
              <a:t>Attached to the sea floor</a:t>
            </a:r>
            <a:endParaRPr lang="en-SG" sz="2400"/>
          </a:p>
        </p:txBody>
      </p:sp>
      <p:sp>
        <p:nvSpPr>
          <p:cNvPr id="9" name="TextBox 8"/>
          <p:cNvSpPr txBox="1"/>
          <p:nvPr/>
        </p:nvSpPr>
        <p:spPr>
          <a:xfrm>
            <a:off x="6143636" y="1071546"/>
            <a:ext cx="1857388" cy="1200329"/>
          </a:xfrm>
          <a:prstGeom prst="rect">
            <a:avLst/>
          </a:prstGeom>
          <a:noFill/>
        </p:spPr>
        <p:txBody>
          <a:bodyPr wrap="square" rtlCol="0">
            <a:spAutoFit/>
          </a:bodyPr>
          <a:lstStyle/>
          <a:p>
            <a:r>
              <a:rPr lang="en-US" sz="2400" smtClean="0"/>
              <a:t>Suspended from the Pontoons</a:t>
            </a:r>
            <a:endParaRPr lang="en-SG"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davinciinstitute.com/new/admin/content/FCKeditor/uploads/Hogsfjord3.jpg"/>
          <p:cNvPicPr>
            <a:picLocks noChangeAspect="1" noChangeArrowheads="1"/>
          </p:cNvPicPr>
          <p:nvPr/>
        </p:nvPicPr>
        <p:blipFill>
          <a:blip r:embed="rId2"/>
          <a:srcRect/>
          <a:stretch>
            <a:fillRect/>
          </a:stretch>
        </p:blipFill>
        <p:spPr bwMode="auto">
          <a:xfrm>
            <a:off x="2928926" y="3286124"/>
            <a:ext cx="3286148" cy="3286148"/>
          </a:xfrm>
          <a:prstGeom prst="rect">
            <a:avLst/>
          </a:prstGeom>
          <a:noFill/>
        </p:spPr>
      </p:pic>
      <p:pic>
        <p:nvPicPr>
          <p:cNvPr id="5125" name="Picture 5" descr="http://www.davinciinstitute.com/new/admin/content/FCKeditor/uploads/Hogsfjord4.jpg"/>
          <p:cNvPicPr>
            <a:picLocks noChangeAspect="1" noChangeArrowheads="1"/>
          </p:cNvPicPr>
          <p:nvPr/>
        </p:nvPicPr>
        <p:blipFill>
          <a:blip r:embed="rId3"/>
          <a:srcRect/>
          <a:stretch>
            <a:fillRect/>
          </a:stretch>
        </p:blipFill>
        <p:spPr bwMode="auto">
          <a:xfrm>
            <a:off x="5895976" y="109506"/>
            <a:ext cx="3033742" cy="2890866"/>
          </a:xfrm>
          <a:prstGeom prst="rect">
            <a:avLst/>
          </a:prstGeom>
          <a:noFill/>
        </p:spPr>
      </p:pic>
      <p:pic>
        <p:nvPicPr>
          <p:cNvPr id="5126" name="Picture 6" descr="http://www.davinciinstitute.com/new/admin/content/FCKeditor/uploads/Hogsfjord2.jpg"/>
          <p:cNvPicPr>
            <a:picLocks noChangeAspect="1" noChangeArrowheads="1"/>
          </p:cNvPicPr>
          <p:nvPr/>
        </p:nvPicPr>
        <p:blipFill>
          <a:blip r:embed="rId4"/>
          <a:srcRect/>
          <a:stretch>
            <a:fillRect/>
          </a:stretch>
        </p:blipFill>
        <p:spPr bwMode="auto">
          <a:xfrm>
            <a:off x="285752" y="142884"/>
            <a:ext cx="2857488" cy="28574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smtClean="0">
                <a:latin typeface="Times New Roman" pitchFamily="18" charset="0"/>
                <a:cs typeface="Times New Roman" pitchFamily="18" charset="0"/>
              </a:rPr>
              <a:t>TRANSATLANTIC TUNNEL</a:t>
            </a:r>
            <a:endParaRPr lang="en-SG" b="1" u="sng">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SG" sz="3200" smtClean="0">
                <a:latin typeface="Times New Roman" pitchFamily="18" charset="0"/>
                <a:cs typeface="Times New Roman" pitchFamily="18" charset="0"/>
              </a:rPr>
              <a:t>A </a:t>
            </a:r>
            <a:r>
              <a:rPr lang="en-SG" sz="3200" b="1" smtClean="0">
                <a:latin typeface="Times New Roman" pitchFamily="18" charset="0"/>
                <a:cs typeface="Times New Roman" pitchFamily="18" charset="0"/>
              </a:rPr>
              <a:t>Transatlantic tunnel</a:t>
            </a:r>
            <a:r>
              <a:rPr lang="en-SG" sz="3200" smtClean="0">
                <a:latin typeface="Times New Roman" pitchFamily="18" charset="0"/>
                <a:cs typeface="Times New Roman" pitchFamily="18" charset="0"/>
              </a:rPr>
              <a:t> is a </a:t>
            </a:r>
            <a:r>
              <a:rPr lang="en-SG" sz="3200" smtClean="0">
                <a:solidFill>
                  <a:srgbClr val="FF0000"/>
                </a:solidFill>
                <a:latin typeface="Times New Roman" pitchFamily="18" charset="0"/>
                <a:cs typeface="Times New Roman" pitchFamily="18" charset="0"/>
              </a:rPr>
              <a:t>theoretical tunnel</a:t>
            </a:r>
            <a:r>
              <a:rPr lang="en-SG" sz="3200" smtClean="0">
                <a:latin typeface="Times New Roman" pitchFamily="18" charset="0"/>
                <a:cs typeface="Times New Roman" pitchFamily="18" charset="0"/>
              </a:rPr>
              <a:t> which would span the Atlantic Ocean between North America and Europe and would carry some sort of mass transit—trains are envisioned in most proposals. Using advanced technologies, speeds of 300 to 5,000 mph (500 to 800 km/h) are envisioned.</a:t>
            </a:r>
          </a:p>
          <a:p>
            <a:pPr algn="just"/>
            <a:endParaRPr lang="en-SG" sz="3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400</TotalTime>
  <Words>1176</Words>
  <Application>Microsoft Office PowerPoint</Application>
  <PresentationFormat>On-screen Show (4:3)</PresentationFormat>
  <Paragraphs>107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Technic</vt:lpstr>
      <vt:lpstr>BY:- SIDDHARTH DESAI SD-0410</vt:lpstr>
      <vt:lpstr>CONTENTS</vt:lpstr>
      <vt:lpstr>The Submerged Floating Tunnel</vt:lpstr>
      <vt:lpstr>PowerPoint Presentation</vt:lpstr>
      <vt:lpstr>PowerPoint Presentation</vt:lpstr>
      <vt:lpstr>PowerPoint Presentation</vt:lpstr>
      <vt:lpstr>PowerPoint Presentation</vt:lpstr>
      <vt:lpstr>PowerPoint Presentation</vt:lpstr>
      <vt:lpstr>TRANSATLANTIC TUNNEL</vt:lpstr>
      <vt:lpstr>PowerPoint Presentation</vt:lpstr>
      <vt:lpstr>PowerPoint Presentation</vt:lpstr>
      <vt:lpstr>REASON FOR FLOATING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TUNNEL</vt:lpstr>
      <vt:lpstr>GASKET/SHELL</vt:lpstr>
      <vt:lpstr>PowerPoint Presentation</vt:lpstr>
      <vt:lpstr>SEA ANCHORS</vt:lpstr>
      <vt:lpstr>PowerPoint Presentation</vt:lpstr>
      <vt:lpstr>VACUUM PUMP</vt:lpstr>
      <vt:lpstr>  SERVICE PORT </vt:lpstr>
      <vt:lpstr>PowerPoint Presentation</vt:lpstr>
      <vt:lpstr>MAGLEV TRAIN </vt:lpstr>
      <vt:lpstr>PowerPoint Presentation</vt:lpstr>
      <vt:lpstr>PowerPoint Presentation</vt:lpstr>
      <vt:lpstr>CHALLENGES TO BE FACED</vt:lpstr>
      <vt:lpstr>PowerPoint Presentation</vt:lpstr>
      <vt:lpstr>PowerPoint Presentation</vt:lpstr>
      <vt:lpstr>CONCLUSION</vt:lpstr>
      <vt:lpstr>PowerPoint Presentation</vt:lpstr>
      <vt:lpstr>REFERANCES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SIDDHARTH DESAI SD-0410</dc:title>
  <dc:creator>hp</dc:creator>
  <cp:lastModifiedBy>Er. Saurabh shah</cp:lastModifiedBy>
  <cp:revision>43</cp:revision>
  <dcterms:created xsi:type="dcterms:W3CDTF">2010-10-28T15:45:45Z</dcterms:created>
  <dcterms:modified xsi:type="dcterms:W3CDTF">2010-11-19T04:42:50Z</dcterms:modified>
</cp:coreProperties>
</file>